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7"/>
  </p:notesMasterIdLst>
  <p:handoutMasterIdLst>
    <p:handoutMasterId r:id="rId78"/>
  </p:handoutMasterIdLst>
  <p:sldIdLst>
    <p:sldId id="256" r:id="rId2"/>
    <p:sldId id="257" r:id="rId3"/>
    <p:sldId id="343" r:id="rId4"/>
    <p:sldId id="258" r:id="rId5"/>
    <p:sldId id="259" r:id="rId6"/>
    <p:sldId id="260" r:id="rId7"/>
    <p:sldId id="261" r:id="rId8"/>
    <p:sldId id="341" r:id="rId9"/>
    <p:sldId id="263" r:id="rId10"/>
    <p:sldId id="287" r:id="rId11"/>
    <p:sldId id="264" r:id="rId12"/>
    <p:sldId id="265" r:id="rId13"/>
    <p:sldId id="266" r:id="rId14"/>
    <p:sldId id="267" r:id="rId15"/>
    <p:sldId id="342" r:id="rId16"/>
    <p:sldId id="288" r:id="rId17"/>
    <p:sldId id="358" r:id="rId18"/>
    <p:sldId id="271" r:id="rId19"/>
    <p:sldId id="348" r:id="rId20"/>
    <p:sldId id="376" r:id="rId21"/>
    <p:sldId id="378" r:id="rId22"/>
    <p:sldId id="377" r:id="rId23"/>
    <p:sldId id="379" r:id="rId24"/>
    <p:sldId id="289" r:id="rId25"/>
    <p:sldId id="272" r:id="rId26"/>
    <p:sldId id="349" r:id="rId27"/>
    <p:sldId id="345" r:id="rId28"/>
    <p:sldId id="359" r:id="rId29"/>
    <p:sldId id="346" r:id="rId30"/>
    <p:sldId id="347" r:id="rId31"/>
    <p:sldId id="276" r:id="rId32"/>
    <p:sldId id="360" r:id="rId33"/>
    <p:sldId id="277" r:id="rId34"/>
    <p:sldId id="278" r:id="rId35"/>
    <p:sldId id="369" r:id="rId36"/>
    <p:sldId id="370" r:id="rId37"/>
    <p:sldId id="371" r:id="rId38"/>
    <p:sldId id="372" r:id="rId39"/>
    <p:sldId id="373" r:id="rId40"/>
    <p:sldId id="374" r:id="rId41"/>
    <p:sldId id="375" r:id="rId42"/>
    <p:sldId id="391" r:id="rId43"/>
    <p:sldId id="392" r:id="rId44"/>
    <p:sldId id="393" r:id="rId45"/>
    <p:sldId id="394" r:id="rId46"/>
    <p:sldId id="395" r:id="rId47"/>
    <p:sldId id="357" r:id="rId48"/>
    <p:sldId id="315" r:id="rId49"/>
    <p:sldId id="317" r:id="rId50"/>
    <p:sldId id="361" r:id="rId51"/>
    <p:sldId id="318" r:id="rId52"/>
    <p:sldId id="319" r:id="rId53"/>
    <p:sldId id="320" r:id="rId54"/>
    <p:sldId id="321" r:id="rId55"/>
    <p:sldId id="322" r:id="rId56"/>
    <p:sldId id="323" r:id="rId57"/>
    <p:sldId id="362" r:id="rId58"/>
    <p:sldId id="364" r:id="rId59"/>
    <p:sldId id="363" r:id="rId60"/>
    <p:sldId id="365" r:id="rId61"/>
    <p:sldId id="366" r:id="rId62"/>
    <p:sldId id="384" r:id="rId63"/>
    <p:sldId id="367" r:id="rId64"/>
    <p:sldId id="368" r:id="rId65"/>
    <p:sldId id="380" r:id="rId66"/>
    <p:sldId id="385" r:id="rId67"/>
    <p:sldId id="324" r:id="rId68"/>
    <p:sldId id="381" r:id="rId69"/>
    <p:sldId id="382" r:id="rId70"/>
    <p:sldId id="383" r:id="rId71"/>
    <p:sldId id="386" r:id="rId72"/>
    <p:sldId id="387" r:id="rId73"/>
    <p:sldId id="388" r:id="rId74"/>
    <p:sldId id="389" r:id="rId75"/>
    <p:sldId id="390" r:id="rId7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109"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27ABEE-EB92-4351-B77B-2A72AFB2B15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1E8FC99-D871-47BD-8CDA-B2541DB33ECA}">
      <dgm:prSet phldrT="[Text]"/>
      <dgm:spPr/>
      <dgm:t>
        <a:bodyPr/>
        <a:lstStyle/>
        <a:p>
          <a:r>
            <a:rPr lang="en-US" dirty="0"/>
            <a:t>Quick Refresher</a:t>
          </a:r>
        </a:p>
      </dgm:t>
    </dgm:pt>
    <dgm:pt modelId="{C3C5FCB3-E5FC-4EA0-9854-443187567B44}" type="parTrans" cxnId="{B8F68826-CB84-47B0-AEAD-0302AA3D37E1}">
      <dgm:prSet/>
      <dgm:spPr/>
      <dgm:t>
        <a:bodyPr/>
        <a:lstStyle/>
        <a:p>
          <a:endParaRPr lang="en-US"/>
        </a:p>
      </dgm:t>
    </dgm:pt>
    <dgm:pt modelId="{7FC5CF32-E6A5-4905-9E9F-408C76A57678}" type="sibTrans" cxnId="{B8F68826-CB84-47B0-AEAD-0302AA3D37E1}">
      <dgm:prSet/>
      <dgm:spPr/>
      <dgm:t>
        <a:bodyPr/>
        <a:lstStyle/>
        <a:p>
          <a:endParaRPr lang="en-US"/>
        </a:p>
      </dgm:t>
    </dgm:pt>
    <dgm:pt modelId="{55B176C7-82C5-42A2-978D-C98BE7BA8F2F}">
      <dgm:prSet phldrT="[Text]"/>
      <dgm:spPr/>
      <dgm:t>
        <a:bodyPr/>
        <a:lstStyle/>
        <a:p>
          <a:r>
            <a:rPr lang="en-US" dirty="0"/>
            <a:t>Recent Cases</a:t>
          </a:r>
        </a:p>
      </dgm:t>
    </dgm:pt>
    <dgm:pt modelId="{376738E1-A055-419A-B98B-BCD994633666}" type="parTrans" cxnId="{80F92A2E-D9A9-4E0B-8E77-2529E8326CA8}">
      <dgm:prSet/>
      <dgm:spPr/>
      <dgm:t>
        <a:bodyPr/>
        <a:lstStyle/>
        <a:p>
          <a:endParaRPr lang="en-US"/>
        </a:p>
      </dgm:t>
    </dgm:pt>
    <dgm:pt modelId="{C79653CD-FBBE-42E8-8712-978ABC8EEDFE}" type="sibTrans" cxnId="{80F92A2E-D9A9-4E0B-8E77-2529E8326CA8}">
      <dgm:prSet/>
      <dgm:spPr/>
      <dgm:t>
        <a:bodyPr/>
        <a:lstStyle/>
        <a:p>
          <a:endParaRPr lang="en-US"/>
        </a:p>
      </dgm:t>
    </dgm:pt>
    <dgm:pt modelId="{F8EC68BC-20D3-4057-8020-7984F84CAE29}">
      <dgm:prSet phldrT="[Text]"/>
      <dgm:spPr/>
      <dgm:t>
        <a:bodyPr/>
        <a:lstStyle/>
        <a:p>
          <a:r>
            <a:rPr lang="en-US" dirty="0"/>
            <a:t>Lessons Learned</a:t>
          </a:r>
        </a:p>
      </dgm:t>
    </dgm:pt>
    <dgm:pt modelId="{3A61A68C-9375-44F9-A8D2-FAB2B7BDBF4B}" type="parTrans" cxnId="{FEE18D5B-4BB4-4679-8C41-A67E92E3C491}">
      <dgm:prSet/>
      <dgm:spPr/>
      <dgm:t>
        <a:bodyPr/>
        <a:lstStyle/>
        <a:p>
          <a:endParaRPr lang="en-US"/>
        </a:p>
      </dgm:t>
    </dgm:pt>
    <dgm:pt modelId="{0176D1D4-718F-48DB-9080-2B56E4DA3F55}" type="sibTrans" cxnId="{FEE18D5B-4BB4-4679-8C41-A67E92E3C491}">
      <dgm:prSet/>
      <dgm:spPr/>
      <dgm:t>
        <a:bodyPr/>
        <a:lstStyle/>
        <a:p>
          <a:endParaRPr lang="en-US"/>
        </a:p>
      </dgm:t>
    </dgm:pt>
    <dgm:pt modelId="{CD2341FA-BB2A-41B1-8DC7-1C40A0B2FBF7}" type="pres">
      <dgm:prSet presAssocID="{0127ABEE-EB92-4351-B77B-2A72AFB2B159}" presName="diagram" presStyleCnt="0">
        <dgm:presLayoutVars>
          <dgm:dir/>
          <dgm:resizeHandles val="exact"/>
        </dgm:presLayoutVars>
      </dgm:prSet>
      <dgm:spPr/>
    </dgm:pt>
    <dgm:pt modelId="{64E35676-8489-446A-90AD-5CA914E469D9}" type="pres">
      <dgm:prSet presAssocID="{F1E8FC99-D871-47BD-8CDA-B2541DB33ECA}" presName="node" presStyleLbl="node1" presStyleIdx="0" presStyleCnt="3">
        <dgm:presLayoutVars>
          <dgm:bulletEnabled val="1"/>
        </dgm:presLayoutVars>
      </dgm:prSet>
      <dgm:spPr/>
    </dgm:pt>
    <dgm:pt modelId="{7ADED5A4-30DD-46A3-A36B-36C5E6C25509}" type="pres">
      <dgm:prSet presAssocID="{7FC5CF32-E6A5-4905-9E9F-408C76A57678}" presName="sibTrans" presStyleCnt="0"/>
      <dgm:spPr/>
    </dgm:pt>
    <dgm:pt modelId="{F25EC185-291F-4E0E-B7C6-C1D28FC73CBC}" type="pres">
      <dgm:prSet presAssocID="{55B176C7-82C5-42A2-978D-C98BE7BA8F2F}" presName="node" presStyleLbl="node1" presStyleIdx="1" presStyleCnt="3">
        <dgm:presLayoutVars>
          <dgm:bulletEnabled val="1"/>
        </dgm:presLayoutVars>
      </dgm:prSet>
      <dgm:spPr/>
    </dgm:pt>
    <dgm:pt modelId="{17EB3F83-BA1C-44F6-97AA-79BBE1F0F5E7}" type="pres">
      <dgm:prSet presAssocID="{C79653CD-FBBE-42E8-8712-978ABC8EEDFE}" presName="sibTrans" presStyleCnt="0"/>
      <dgm:spPr/>
    </dgm:pt>
    <dgm:pt modelId="{B2A682C5-B47C-408C-8BC2-73F3303D2A99}" type="pres">
      <dgm:prSet presAssocID="{F8EC68BC-20D3-4057-8020-7984F84CAE29}" presName="node" presStyleLbl="node1" presStyleIdx="2" presStyleCnt="3">
        <dgm:presLayoutVars>
          <dgm:bulletEnabled val="1"/>
        </dgm:presLayoutVars>
      </dgm:prSet>
      <dgm:spPr/>
    </dgm:pt>
  </dgm:ptLst>
  <dgm:cxnLst>
    <dgm:cxn modelId="{39517C07-9164-4928-BD24-3C48F83AFACF}" type="presOf" srcId="{55B176C7-82C5-42A2-978D-C98BE7BA8F2F}" destId="{F25EC185-291F-4E0E-B7C6-C1D28FC73CBC}" srcOrd="0" destOrd="0" presId="urn:microsoft.com/office/officeart/2005/8/layout/default"/>
    <dgm:cxn modelId="{97EA8425-940B-4D12-9AB3-F7B2485D9788}" type="presOf" srcId="{F8EC68BC-20D3-4057-8020-7984F84CAE29}" destId="{B2A682C5-B47C-408C-8BC2-73F3303D2A99}" srcOrd="0" destOrd="0" presId="urn:microsoft.com/office/officeart/2005/8/layout/default"/>
    <dgm:cxn modelId="{B8F68826-CB84-47B0-AEAD-0302AA3D37E1}" srcId="{0127ABEE-EB92-4351-B77B-2A72AFB2B159}" destId="{F1E8FC99-D871-47BD-8CDA-B2541DB33ECA}" srcOrd="0" destOrd="0" parTransId="{C3C5FCB3-E5FC-4EA0-9854-443187567B44}" sibTransId="{7FC5CF32-E6A5-4905-9E9F-408C76A57678}"/>
    <dgm:cxn modelId="{80F92A2E-D9A9-4E0B-8E77-2529E8326CA8}" srcId="{0127ABEE-EB92-4351-B77B-2A72AFB2B159}" destId="{55B176C7-82C5-42A2-978D-C98BE7BA8F2F}" srcOrd="1" destOrd="0" parTransId="{376738E1-A055-419A-B98B-BCD994633666}" sibTransId="{C79653CD-FBBE-42E8-8712-978ABC8EEDFE}"/>
    <dgm:cxn modelId="{FEE18D5B-4BB4-4679-8C41-A67E92E3C491}" srcId="{0127ABEE-EB92-4351-B77B-2A72AFB2B159}" destId="{F8EC68BC-20D3-4057-8020-7984F84CAE29}" srcOrd="2" destOrd="0" parTransId="{3A61A68C-9375-44F9-A8D2-FAB2B7BDBF4B}" sibTransId="{0176D1D4-718F-48DB-9080-2B56E4DA3F55}"/>
    <dgm:cxn modelId="{F31B3654-BF80-4E8A-8543-FCD749C383BF}" type="presOf" srcId="{0127ABEE-EB92-4351-B77B-2A72AFB2B159}" destId="{CD2341FA-BB2A-41B1-8DC7-1C40A0B2FBF7}" srcOrd="0" destOrd="0" presId="urn:microsoft.com/office/officeart/2005/8/layout/default"/>
    <dgm:cxn modelId="{118C8EF9-A004-4C5A-8D8D-82232ADAB781}" type="presOf" srcId="{F1E8FC99-D871-47BD-8CDA-B2541DB33ECA}" destId="{64E35676-8489-446A-90AD-5CA914E469D9}" srcOrd="0" destOrd="0" presId="urn:microsoft.com/office/officeart/2005/8/layout/default"/>
    <dgm:cxn modelId="{8DD29DFF-9B1A-4B40-8925-7A24C70E2CA4}" type="presParOf" srcId="{CD2341FA-BB2A-41B1-8DC7-1C40A0B2FBF7}" destId="{64E35676-8489-446A-90AD-5CA914E469D9}" srcOrd="0" destOrd="0" presId="urn:microsoft.com/office/officeart/2005/8/layout/default"/>
    <dgm:cxn modelId="{D1947C74-3BB8-4476-889A-99AE4FFD4F06}" type="presParOf" srcId="{CD2341FA-BB2A-41B1-8DC7-1C40A0B2FBF7}" destId="{7ADED5A4-30DD-46A3-A36B-36C5E6C25509}" srcOrd="1" destOrd="0" presId="urn:microsoft.com/office/officeart/2005/8/layout/default"/>
    <dgm:cxn modelId="{6105C0BE-F9B8-45EC-A000-2ED78CD44400}" type="presParOf" srcId="{CD2341FA-BB2A-41B1-8DC7-1C40A0B2FBF7}" destId="{F25EC185-291F-4E0E-B7C6-C1D28FC73CBC}" srcOrd="2" destOrd="0" presId="urn:microsoft.com/office/officeart/2005/8/layout/default"/>
    <dgm:cxn modelId="{B062E568-784D-4CCB-8E03-A4B45D295E8E}" type="presParOf" srcId="{CD2341FA-BB2A-41B1-8DC7-1C40A0B2FBF7}" destId="{17EB3F83-BA1C-44F6-97AA-79BBE1F0F5E7}" srcOrd="3" destOrd="0" presId="urn:microsoft.com/office/officeart/2005/8/layout/default"/>
    <dgm:cxn modelId="{984D2549-2C4D-4E24-AF48-60ED48899BAA}" type="presParOf" srcId="{CD2341FA-BB2A-41B1-8DC7-1C40A0B2FBF7}" destId="{B2A682C5-B47C-408C-8BC2-73F3303D2A9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7C6F86-4994-4785-B2D6-C70E4BF63ED4}" type="doc">
      <dgm:prSet loTypeId="urn:microsoft.com/office/officeart/2005/8/layout/hProcess9" loCatId="process" qsTypeId="urn:microsoft.com/office/officeart/2005/8/quickstyle/simple1" qsCatId="simple" csTypeId="urn:microsoft.com/office/officeart/2005/8/colors/accent1_2" csCatId="accent1" phldr="1"/>
      <dgm:spPr/>
    </dgm:pt>
    <dgm:pt modelId="{93704391-EEFB-4EEC-9B7A-6231109DC584}">
      <dgm:prSet phldrT="[Text]"/>
      <dgm:spPr/>
      <dgm:t>
        <a:bodyPr/>
        <a:lstStyle/>
        <a:p>
          <a:r>
            <a:rPr lang="en-US" dirty="0"/>
            <a:t>Request Received</a:t>
          </a:r>
        </a:p>
      </dgm:t>
    </dgm:pt>
    <dgm:pt modelId="{664B919A-360F-4F7E-B415-A89B62BA5B33}" type="parTrans" cxnId="{E68D629A-BD24-4A20-85C2-62049A85CE4D}">
      <dgm:prSet/>
      <dgm:spPr/>
      <dgm:t>
        <a:bodyPr/>
        <a:lstStyle/>
        <a:p>
          <a:endParaRPr lang="en-US"/>
        </a:p>
      </dgm:t>
    </dgm:pt>
    <dgm:pt modelId="{E992F653-1F84-43E6-9C95-E6DDADC8EE9A}" type="sibTrans" cxnId="{E68D629A-BD24-4A20-85C2-62049A85CE4D}">
      <dgm:prSet/>
      <dgm:spPr/>
      <dgm:t>
        <a:bodyPr/>
        <a:lstStyle/>
        <a:p>
          <a:endParaRPr lang="en-US"/>
        </a:p>
      </dgm:t>
    </dgm:pt>
    <dgm:pt modelId="{3B520A3C-447A-43A8-A718-67DC766AA2B6}">
      <dgm:prSet phldrT="[Text]"/>
      <dgm:spPr/>
      <dgm:t>
        <a:bodyPr/>
        <a:lstStyle/>
        <a:p>
          <a:r>
            <a:rPr lang="en-US" dirty="0"/>
            <a:t>Reasonable Search	</a:t>
          </a:r>
        </a:p>
      </dgm:t>
    </dgm:pt>
    <dgm:pt modelId="{81C7AA07-7182-44F6-9E8A-15702F9CF2E1}" type="parTrans" cxnId="{D541B496-E86E-4F3C-96EF-807CACB36A63}">
      <dgm:prSet/>
      <dgm:spPr/>
      <dgm:t>
        <a:bodyPr/>
        <a:lstStyle/>
        <a:p>
          <a:endParaRPr lang="en-US"/>
        </a:p>
      </dgm:t>
    </dgm:pt>
    <dgm:pt modelId="{336BC825-513C-4372-B225-E2B5FFDE0040}" type="sibTrans" cxnId="{D541B496-E86E-4F3C-96EF-807CACB36A63}">
      <dgm:prSet/>
      <dgm:spPr/>
      <dgm:t>
        <a:bodyPr/>
        <a:lstStyle/>
        <a:p>
          <a:endParaRPr lang="en-US"/>
        </a:p>
      </dgm:t>
    </dgm:pt>
    <dgm:pt modelId="{47FEDF0C-9D56-4BE5-B047-D91F6954D2EC}">
      <dgm:prSet phldrT="[Text]"/>
      <dgm:spPr/>
      <dgm:t>
        <a:bodyPr/>
        <a:lstStyle/>
        <a:p>
          <a:r>
            <a:rPr lang="en-US" dirty="0"/>
            <a:t>Grant or Deny in Writing</a:t>
          </a:r>
        </a:p>
      </dgm:t>
    </dgm:pt>
    <dgm:pt modelId="{ABABC5F8-93D3-4B24-BACA-877A69147B88}" type="parTrans" cxnId="{9D57953B-E823-4D7F-82F2-019F86BAA4DD}">
      <dgm:prSet/>
      <dgm:spPr/>
      <dgm:t>
        <a:bodyPr/>
        <a:lstStyle/>
        <a:p>
          <a:endParaRPr lang="en-US"/>
        </a:p>
      </dgm:t>
    </dgm:pt>
    <dgm:pt modelId="{862BAEB7-5616-47D1-8A8E-61F07E3DF382}" type="sibTrans" cxnId="{9D57953B-E823-4D7F-82F2-019F86BAA4DD}">
      <dgm:prSet/>
      <dgm:spPr/>
      <dgm:t>
        <a:bodyPr/>
        <a:lstStyle/>
        <a:p>
          <a:endParaRPr lang="en-US"/>
        </a:p>
      </dgm:t>
    </dgm:pt>
    <dgm:pt modelId="{4259405F-67C0-40C7-8F21-8874EBE82220}" type="pres">
      <dgm:prSet presAssocID="{D77C6F86-4994-4785-B2D6-C70E4BF63ED4}" presName="CompostProcess" presStyleCnt="0">
        <dgm:presLayoutVars>
          <dgm:dir/>
          <dgm:resizeHandles val="exact"/>
        </dgm:presLayoutVars>
      </dgm:prSet>
      <dgm:spPr/>
    </dgm:pt>
    <dgm:pt modelId="{CEB1E237-B226-4CED-AC07-ABAA410AE412}" type="pres">
      <dgm:prSet presAssocID="{D77C6F86-4994-4785-B2D6-C70E4BF63ED4}" presName="arrow" presStyleLbl="bgShp" presStyleIdx="0" presStyleCnt="1"/>
      <dgm:spPr/>
    </dgm:pt>
    <dgm:pt modelId="{00C29D14-27B8-4FBA-9B49-0CDA9247C64A}" type="pres">
      <dgm:prSet presAssocID="{D77C6F86-4994-4785-B2D6-C70E4BF63ED4}" presName="linearProcess" presStyleCnt="0"/>
      <dgm:spPr/>
    </dgm:pt>
    <dgm:pt modelId="{ABC52579-0B83-4164-A754-03AEFE6EA4F7}" type="pres">
      <dgm:prSet presAssocID="{93704391-EEFB-4EEC-9B7A-6231109DC584}" presName="textNode" presStyleLbl="node1" presStyleIdx="0" presStyleCnt="3">
        <dgm:presLayoutVars>
          <dgm:bulletEnabled val="1"/>
        </dgm:presLayoutVars>
      </dgm:prSet>
      <dgm:spPr/>
    </dgm:pt>
    <dgm:pt modelId="{DA219D2E-C90A-4460-AA2F-2AAA063F0495}" type="pres">
      <dgm:prSet presAssocID="{E992F653-1F84-43E6-9C95-E6DDADC8EE9A}" presName="sibTrans" presStyleCnt="0"/>
      <dgm:spPr/>
    </dgm:pt>
    <dgm:pt modelId="{FED4F29C-1D5C-40BE-91BA-AD4EF0E786A8}" type="pres">
      <dgm:prSet presAssocID="{3B520A3C-447A-43A8-A718-67DC766AA2B6}" presName="textNode" presStyleLbl="node1" presStyleIdx="1" presStyleCnt="3">
        <dgm:presLayoutVars>
          <dgm:bulletEnabled val="1"/>
        </dgm:presLayoutVars>
      </dgm:prSet>
      <dgm:spPr/>
    </dgm:pt>
    <dgm:pt modelId="{4C3272E9-8D0F-454E-A193-9490B6FC296A}" type="pres">
      <dgm:prSet presAssocID="{336BC825-513C-4372-B225-E2B5FFDE0040}" presName="sibTrans" presStyleCnt="0"/>
      <dgm:spPr/>
    </dgm:pt>
    <dgm:pt modelId="{466CCA89-4098-4846-9B5D-3065536A0DEB}" type="pres">
      <dgm:prSet presAssocID="{47FEDF0C-9D56-4BE5-B047-D91F6954D2EC}" presName="textNode" presStyleLbl="node1" presStyleIdx="2" presStyleCnt="3">
        <dgm:presLayoutVars>
          <dgm:bulletEnabled val="1"/>
        </dgm:presLayoutVars>
      </dgm:prSet>
      <dgm:spPr/>
    </dgm:pt>
  </dgm:ptLst>
  <dgm:cxnLst>
    <dgm:cxn modelId="{D8407B06-9AE9-468A-9EA4-14CBA02DA005}" type="presOf" srcId="{47FEDF0C-9D56-4BE5-B047-D91F6954D2EC}" destId="{466CCA89-4098-4846-9B5D-3065536A0DEB}" srcOrd="0" destOrd="0" presId="urn:microsoft.com/office/officeart/2005/8/layout/hProcess9"/>
    <dgm:cxn modelId="{2AAC8809-2593-41A4-B3B8-127084A2999B}" type="presOf" srcId="{93704391-EEFB-4EEC-9B7A-6231109DC584}" destId="{ABC52579-0B83-4164-A754-03AEFE6EA4F7}" srcOrd="0" destOrd="0" presId="urn:microsoft.com/office/officeart/2005/8/layout/hProcess9"/>
    <dgm:cxn modelId="{9D57953B-E823-4D7F-82F2-019F86BAA4DD}" srcId="{D77C6F86-4994-4785-B2D6-C70E4BF63ED4}" destId="{47FEDF0C-9D56-4BE5-B047-D91F6954D2EC}" srcOrd="2" destOrd="0" parTransId="{ABABC5F8-93D3-4B24-BACA-877A69147B88}" sibTransId="{862BAEB7-5616-47D1-8A8E-61F07E3DF382}"/>
    <dgm:cxn modelId="{D541B496-E86E-4F3C-96EF-807CACB36A63}" srcId="{D77C6F86-4994-4785-B2D6-C70E4BF63ED4}" destId="{3B520A3C-447A-43A8-A718-67DC766AA2B6}" srcOrd="1" destOrd="0" parTransId="{81C7AA07-7182-44F6-9E8A-15702F9CF2E1}" sibTransId="{336BC825-513C-4372-B225-E2B5FFDE0040}"/>
    <dgm:cxn modelId="{E68D629A-BD24-4A20-85C2-62049A85CE4D}" srcId="{D77C6F86-4994-4785-B2D6-C70E4BF63ED4}" destId="{93704391-EEFB-4EEC-9B7A-6231109DC584}" srcOrd="0" destOrd="0" parTransId="{664B919A-360F-4F7E-B415-A89B62BA5B33}" sibTransId="{E992F653-1F84-43E6-9C95-E6DDADC8EE9A}"/>
    <dgm:cxn modelId="{696D55A7-AE59-4C6D-AFDB-F2AFE256ACBB}" type="presOf" srcId="{3B520A3C-447A-43A8-A718-67DC766AA2B6}" destId="{FED4F29C-1D5C-40BE-91BA-AD4EF0E786A8}" srcOrd="0" destOrd="0" presId="urn:microsoft.com/office/officeart/2005/8/layout/hProcess9"/>
    <dgm:cxn modelId="{4A2556EB-311F-4657-8355-5B5A3206B4D6}" type="presOf" srcId="{D77C6F86-4994-4785-B2D6-C70E4BF63ED4}" destId="{4259405F-67C0-40C7-8F21-8874EBE82220}" srcOrd="0" destOrd="0" presId="urn:microsoft.com/office/officeart/2005/8/layout/hProcess9"/>
    <dgm:cxn modelId="{CD2B0B7B-116F-4B31-AEFF-5353A5C3A4CC}" type="presParOf" srcId="{4259405F-67C0-40C7-8F21-8874EBE82220}" destId="{CEB1E237-B226-4CED-AC07-ABAA410AE412}" srcOrd="0" destOrd="0" presId="urn:microsoft.com/office/officeart/2005/8/layout/hProcess9"/>
    <dgm:cxn modelId="{CF2E59C6-D793-40E4-B2AB-40A79297B45E}" type="presParOf" srcId="{4259405F-67C0-40C7-8F21-8874EBE82220}" destId="{00C29D14-27B8-4FBA-9B49-0CDA9247C64A}" srcOrd="1" destOrd="0" presId="urn:microsoft.com/office/officeart/2005/8/layout/hProcess9"/>
    <dgm:cxn modelId="{4EFB1F5A-97C8-4E37-A1D8-A8F169F0C0DB}" type="presParOf" srcId="{00C29D14-27B8-4FBA-9B49-0CDA9247C64A}" destId="{ABC52579-0B83-4164-A754-03AEFE6EA4F7}" srcOrd="0" destOrd="0" presId="urn:microsoft.com/office/officeart/2005/8/layout/hProcess9"/>
    <dgm:cxn modelId="{37619BEA-40C1-425E-B9B7-73C172A1AA5D}" type="presParOf" srcId="{00C29D14-27B8-4FBA-9B49-0CDA9247C64A}" destId="{DA219D2E-C90A-4460-AA2F-2AAA063F0495}" srcOrd="1" destOrd="0" presId="urn:microsoft.com/office/officeart/2005/8/layout/hProcess9"/>
    <dgm:cxn modelId="{F4EDDF50-A32F-4570-AEAD-CEDC5BFFFD3C}" type="presParOf" srcId="{00C29D14-27B8-4FBA-9B49-0CDA9247C64A}" destId="{FED4F29C-1D5C-40BE-91BA-AD4EF0E786A8}" srcOrd="2" destOrd="0" presId="urn:microsoft.com/office/officeart/2005/8/layout/hProcess9"/>
    <dgm:cxn modelId="{62A63E0F-E319-4462-AC79-837752273F63}" type="presParOf" srcId="{00C29D14-27B8-4FBA-9B49-0CDA9247C64A}" destId="{4C3272E9-8D0F-454E-A193-9490B6FC296A}" srcOrd="3" destOrd="0" presId="urn:microsoft.com/office/officeart/2005/8/layout/hProcess9"/>
    <dgm:cxn modelId="{9B62CCEE-1DB5-46AF-BA11-E07619D14604}" type="presParOf" srcId="{00C29D14-27B8-4FBA-9B49-0CDA9247C64A}" destId="{466CCA89-4098-4846-9B5D-3065536A0DE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721AF9-C18A-4100-903D-A90929E825E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AD7D8946-696B-45A7-A4C2-BF8A82DF3323}">
      <dgm:prSet phldrT="[Text]"/>
      <dgm:spPr/>
      <dgm:t>
        <a:bodyPr/>
        <a:lstStyle/>
        <a:p>
          <a:r>
            <a:rPr lang="en-US" dirty="0"/>
            <a:t>If granted</a:t>
          </a:r>
        </a:p>
      </dgm:t>
    </dgm:pt>
    <dgm:pt modelId="{01408C57-59A8-4D1D-B190-FE3E4DD24E78}" type="parTrans" cxnId="{848EBB8F-E9A5-4A6C-B44E-F884694009FB}">
      <dgm:prSet/>
      <dgm:spPr/>
      <dgm:t>
        <a:bodyPr/>
        <a:lstStyle/>
        <a:p>
          <a:endParaRPr lang="en-US"/>
        </a:p>
      </dgm:t>
    </dgm:pt>
    <dgm:pt modelId="{4A91D0BF-D65C-410F-9B25-A2A846290BDE}" type="sibTrans" cxnId="{848EBB8F-E9A5-4A6C-B44E-F884694009FB}">
      <dgm:prSet/>
      <dgm:spPr/>
      <dgm:t>
        <a:bodyPr/>
        <a:lstStyle/>
        <a:p>
          <a:endParaRPr lang="en-US"/>
        </a:p>
      </dgm:t>
    </dgm:pt>
    <dgm:pt modelId="{F5E2D245-1C7F-446E-84F6-3ED254D55098}">
      <dgm:prSet phldrT="[Text]"/>
      <dgm:spPr/>
      <dgm:t>
        <a:bodyPr/>
        <a:lstStyle/>
        <a:p>
          <a:r>
            <a:rPr lang="en-US" dirty="0"/>
            <a:t>Provide the records</a:t>
          </a:r>
        </a:p>
      </dgm:t>
    </dgm:pt>
    <dgm:pt modelId="{AFEE8C20-6351-42CB-8830-47ACB4D3ACD1}" type="parTrans" cxnId="{D96886FC-8D67-41A4-8B90-A0402AED3666}">
      <dgm:prSet/>
      <dgm:spPr/>
      <dgm:t>
        <a:bodyPr/>
        <a:lstStyle/>
        <a:p>
          <a:endParaRPr lang="en-US"/>
        </a:p>
      </dgm:t>
    </dgm:pt>
    <dgm:pt modelId="{0795A918-8EED-45CB-9D94-DBF4B5C786DE}" type="sibTrans" cxnId="{D96886FC-8D67-41A4-8B90-A0402AED3666}">
      <dgm:prSet/>
      <dgm:spPr/>
      <dgm:t>
        <a:bodyPr/>
        <a:lstStyle/>
        <a:p>
          <a:endParaRPr lang="en-US"/>
        </a:p>
      </dgm:t>
    </dgm:pt>
    <dgm:pt modelId="{B5C46534-8F56-41DF-B5EB-D7F16084E796}">
      <dgm:prSet phldrT="[Text]"/>
      <dgm:spPr/>
      <dgm:t>
        <a:bodyPr/>
        <a:lstStyle/>
        <a:p>
          <a:r>
            <a:rPr lang="en-US" dirty="0"/>
            <a:t>Tell them how much they owe you</a:t>
          </a:r>
        </a:p>
      </dgm:t>
    </dgm:pt>
    <dgm:pt modelId="{53DC5F13-49EA-43AF-A5DE-8CFB140D6E0F}" type="parTrans" cxnId="{B2DE3ED8-0A02-434B-9E88-9395931A34D9}">
      <dgm:prSet/>
      <dgm:spPr/>
      <dgm:t>
        <a:bodyPr/>
        <a:lstStyle/>
        <a:p>
          <a:endParaRPr lang="en-US"/>
        </a:p>
      </dgm:t>
    </dgm:pt>
    <dgm:pt modelId="{8CF76FCA-6C51-48AF-B898-2A307394CA89}" type="sibTrans" cxnId="{B2DE3ED8-0A02-434B-9E88-9395931A34D9}">
      <dgm:prSet/>
      <dgm:spPr/>
      <dgm:t>
        <a:bodyPr/>
        <a:lstStyle/>
        <a:p>
          <a:endParaRPr lang="en-US"/>
        </a:p>
      </dgm:t>
    </dgm:pt>
    <dgm:pt modelId="{195BC2FA-0600-4C12-AF9A-117A3121E334}">
      <dgm:prSet phldrT="[Text]"/>
      <dgm:spPr/>
      <dgm:t>
        <a:bodyPr/>
        <a:lstStyle/>
        <a:p>
          <a:r>
            <a:rPr lang="en-US" dirty="0"/>
            <a:t>If denied</a:t>
          </a:r>
        </a:p>
      </dgm:t>
    </dgm:pt>
    <dgm:pt modelId="{6A81CD2D-2E3B-4DCF-A901-E1061C5697EE}" type="parTrans" cxnId="{7282CB45-C84E-46A3-8D0B-8B4C331ED009}">
      <dgm:prSet/>
      <dgm:spPr/>
      <dgm:t>
        <a:bodyPr/>
        <a:lstStyle/>
        <a:p>
          <a:endParaRPr lang="en-US"/>
        </a:p>
      </dgm:t>
    </dgm:pt>
    <dgm:pt modelId="{FABB4113-5CB1-4F31-97CB-078AD72CB693}" type="sibTrans" cxnId="{7282CB45-C84E-46A3-8D0B-8B4C331ED009}">
      <dgm:prSet/>
      <dgm:spPr/>
      <dgm:t>
        <a:bodyPr/>
        <a:lstStyle/>
        <a:p>
          <a:endParaRPr lang="en-US"/>
        </a:p>
      </dgm:t>
    </dgm:pt>
    <dgm:pt modelId="{CFA2E4A0-645D-4821-A9C5-C0698D5BEE92}">
      <dgm:prSet phldrT="[Text]"/>
      <dgm:spPr/>
      <dgm:t>
        <a:bodyPr/>
        <a:lstStyle/>
        <a:p>
          <a:r>
            <a:rPr lang="en-US" dirty="0"/>
            <a:t>Tell them why records are exempt</a:t>
          </a:r>
        </a:p>
      </dgm:t>
    </dgm:pt>
    <dgm:pt modelId="{3FD16F34-4F8F-47EA-8113-5D51090F8D91}" type="parTrans" cxnId="{4BFF6842-F07F-42B6-AAEA-CE03ED349050}">
      <dgm:prSet/>
      <dgm:spPr/>
      <dgm:t>
        <a:bodyPr/>
        <a:lstStyle/>
        <a:p>
          <a:endParaRPr lang="en-US"/>
        </a:p>
      </dgm:t>
    </dgm:pt>
    <dgm:pt modelId="{193D41E5-88E5-4611-AABD-9569CDCA1B81}" type="sibTrans" cxnId="{4BFF6842-F07F-42B6-AAEA-CE03ED349050}">
      <dgm:prSet/>
      <dgm:spPr/>
      <dgm:t>
        <a:bodyPr/>
        <a:lstStyle/>
        <a:p>
          <a:endParaRPr lang="en-US"/>
        </a:p>
      </dgm:t>
    </dgm:pt>
    <dgm:pt modelId="{81B6CC53-D92F-40B4-91E4-9FB4C580612E}">
      <dgm:prSet phldrT="[Text]"/>
      <dgm:spPr/>
      <dgm:t>
        <a:bodyPr/>
        <a:lstStyle/>
        <a:p>
          <a:r>
            <a:rPr lang="en-US" dirty="0"/>
            <a:t>Who is responsible for denial</a:t>
          </a:r>
        </a:p>
      </dgm:t>
    </dgm:pt>
    <dgm:pt modelId="{350BBF11-3224-424B-A397-F37911DF2AE6}" type="parTrans" cxnId="{EC12539C-3229-4AF9-8456-5FF06D21722C}">
      <dgm:prSet/>
      <dgm:spPr/>
      <dgm:t>
        <a:bodyPr/>
        <a:lstStyle/>
        <a:p>
          <a:endParaRPr lang="en-US"/>
        </a:p>
      </dgm:t>
    </dgm:pt>
    <dgm:pt modelId="{6DBF0F5C-7190-49C7-A125-183D38E20212}" type="sibTrans" cxnId="{EC12539C-3229-4AF9-8456-5FF06D21722C}">
      <dgm:prSet/>
      <dgm:spPr/>
      <dgm:t>
        <a:bodyPr/>
        <a:lstStyle/>
        <a:p>
          <a:endParaRPr lang="en-US"/>
        </a:p>
      </dgm:t>
    </dgm:pt>
    <dgm:pt modelId="{9A0BF5CA-8A71-4A2D-B215-F04AD153F587}">
      <dgm:prSet phldrT="[Text]"/>
      <dgm:spPr/>
      <dgm:t>
        <a:bodyPr/>
        <a:lstStyle/>
        <a:p>
          <a:r>
            <a:rPr lang="en-US" dirty="0"/>
            <a:t>PAC/Judicial Review</a:t>
          </a:r>
        </a:p>
      </dgm:t>
    </dgm:pt>
    <dgm:pt modelId="{D0F1D0D5-FBE5-43AE-99D4-E69B6797EE8D}" type="parTrans" cxnId="{BCD60236-BA72-48FD-B5BB-594F6950ECFF}">
      <dgm:prSet/>
      <dgm:spPr/>
      <dgm:t>
        <a:bodyPr/>
        <a:lstStyle/>
        <a:p>
          <a:endParaRPr lang="en-US"/>
        </a:p>
      </dgm:t>
    </dgm:pt>
    <dgm:pt modelId="{7E98237F-AF16-46D8-8D58-F140F35EF44E}" type="sibTrans" cxnId="{BCD60236-BA72-48FD-B5BB-594F6950ECFF}">
      <dgm:prSet/>
      <dgm:spPr/>
      <dgm:t>
        <a:bodyPr/>
        <a:lstStyle/>
        <a:p>
          <a:endParaRPr lang="en-US"/>
        </a:p>
      </dgm:t>
    </dgm:pt>
    <dgm:pt modelId="{80128D72-62DE-4549-B862-BF82BF5AFAC0}" type="pres">
      <dgm:prSet presAssocID="{7D721AF9-C18A-4100-903D-A90929E825E9}" presName="Name0" presStyleCnt="0">
        <dgm:presLayoutVars>
          <dgm:dir/>
          <dgm:animLvl val="lvl"/>
          <dgm:resizeHandles/>
        </dgm:presLayoutVars>
      </dgm:prSet>
      <dgm:spPr/>
    </dgm:pt>
    <dgm:pt modelId="{EEDCB233-3999-4133-B46F-91FA38DFA6F0}" type="pres">
      <dgm:prSet presAssocID="{AD7D8946-696B-45A7-A4C2-BF8A82DF3323}" presName="linNode" presStyleCnt="0"/>
      <dgm:spPr/>
    </dgm:pt>
    <dgm:pt modelId="{DEA0AA17-8355-457D-8D59-C8CA14AD4C84}" type="pres">
      <dgm:prSet presAssocID="{AD7D8946-696B-45A7-A4C2-BF8A82DF3323}" presName="parentShp" presStyleLbl="node1" presStyleIdx="0" presStyleCnt="2">
        <dgm:presLayoutVars>
          <dgm:bulletEnabled val="1"/>
        </dgm:presLayoutVars>
      </dgm:prSet>
      <dgm:spPr/>
    </dgm:pt>
    <dgm:pt modelId="{7C7F2DA7-BD29-40D9-ABA4-D93BEADBF8AA}" type="pres">
      <dgm:prSet presAssocID="{AD7D8946-696B-45A7-A4C2-BF8A82DF3323}" presName="childShp" presStyleLbl="bgAccFollowNode1" presStyleIdx="0" presStyleCnt="2">
        <dgm:presLayoutVars>
          <dgm:bulletEnabled val="1"/>
        </dgm:presLayoutVars>
      </dgm:prSet>
      <dgm:spPr/>
    </dgm:pt>
    <dgm:pt modelId="{0BA6C358-86DF-4F62-B8CA-4179C8F165E6}" type="pres">
      <dgm:prSet presAssocID="{4A91D0BF-D65C-410F-9B25-A2A846290BDE}" presName="spacing" presStyleCnt="0"/>
      <dgm:spPr/>
    </dgm:pt>
    <dgm:pt modelId="{83FBA718-EFC1-4CB8-AA6D-68A5D6733BFB}" type="pres">
      <dgm:prSet presAssocID="{195BC2FA-0600-4C12-AF9A-117A3121E334}" presName="linNode" presStyleCnt="0"/>
      <dgm:spPr/>
    </dgm:pt>
    <dgm:pt modelId="{5E7A5A99-21E4-4954-882F-10EE1F2038F5}" type="pres">
      <dgm:prSet presAssocID="{195BC2FA-0600-4C12-AF9A-117A3121E334}" presName="parentShp" presStyleLbl="node1" presStyleIdx="1" presStyleCnt="2">
        <dgm:presLayoutVars>
          <dgm:bulletEnabled val="1"/>
        </dgm:presLayoutVars>
      </dgm:prSet>
      <dgm:spPr/>
    </dgm:pt>
    <dgm:pt modelId="{51032CF1-E80B-47B7-8AC1-AFB5AE06209D}" type="pres">
      <dgm:prSet presAssocID="{195BC2FA-0600-4C12-AF9A-117A3121E334}" presName="childShp" presStyleLbl="bgAccFollowNode1" presStyleIdx="1" presStyleCnt="2">
        <dgm:presLayoutVars>
          <dgm:bulletEnabled val="1"/>
        </dgm:presLayoutVars>
      </dgm:prSet>
      <dgm:spPr/>
    </dgm:pt>
  </dgm:ptLst>
  <dgm:cxnLst>
    <dgm:cxn modelId="{8EB8FF02-9753-45E1-A2F7-E79C8F232DAA}" type="presOf" srcId="{B5C46534-8F56-41DF-B5EB-D7F16084E796}" destId="{7C7F2DA7-BD29-40D9-ABA4-D93BEADBF8AA}" srcOrd="0" destOrd="1" presId="urn:microsoft.com/office/officeart/2005/8/layout/vList6"/>
    <dgm:cxn modelId="{A042000D-7894-47C5-AA61-DFE4F612EA02}" type="presOf" srcId="{CFA2E4A0-645D-4821-A9C5-C0698D5BEE92}" destId="{51032CF1-E80B-47B7-8AC1-AFB5AE06209D}" srcOrd="0" destOrd="0" presId="urn:microsoft.com/office/officeart/2005/8/layout/vList6"/>
    <dgm:cxn modelId="{BCD60236-BA72-48FD-B5BB-594F6950ECFF}" srcId="{195BC2FA-0600-4C12-AF9A-117A3121E334}" destId="{9A0BF5CA-8A71-4A2D-B215-F04AD153F587}" srcOrd="2" destOrd="0" parTransId="{D0F1D0D5-FBE5-43AE-99D4-E69B6797EE8D}" sibTransId="{7E98237F-AF16-46D8-8D58-F140F35EF44E}"/>
    <dgm:cxn modelId="{B4ECDB3B-F2C2-433E-AA11-E54D46F95F9D}" type="presOf" srcId="{195BC2FA-0600-4C12-AF9A-117A3121E334}" destId="{5E7A5A99-21E4-4954-882F-10EE1F2038F5}" srcOrd="0" destOrd="0" presId="urn:microsoft.com/office/officeart/2005/8/layout/vList6"/>
    <dgm:cxn modelId="{4BFF6842-F07F-42B6-AAEA-CE03ED349050}" srcId="{195BC2FA-0600-4C12-AF9A-117A3121E334}" destId="{CFA2E4A0-645D-4821-A9C5-C0698D5BEE92}" srcOrd="0" destOrd="0" parTransId="{3FD16F34-4F8F-47EA-8113-5D51090F8D91}" sibTransId="{193D41E5-88E5-4611-AABD-9569CDCA1B81}"/>
    <dgm:cxn modelId="{7282CB45-C84E-46A3-8D0B-8B4C331ED009}" srcId="{7D721AF9-C18A-4100-903D-A90929E825E9}" destId="{195BC2FA-0600-4C12-AF9A-117A3121E334}" srcOrd="1" destOrd="0" parTransId="{6A81CD2D-2E3B-4DCF-A901-E1061C5697EE}" sibTransId="{FABB4113-5CB1-4F31-97CB-078AD72CB693}"/>
    <dgm:cxn modelId="{E1B7AD67-31B7-4618-92D3-D3AFB0125B00}" type="presOf" srcId="{9A0BF5CA-8A71-4A2D-B215-F04AD153F587}" destId="{51032CF1-E80B-47B7-8AC1-AFB5AE06209D}" srcOrd="0" destOrd="2" presId="urn:microsoft.com/office/officeart/2005/8/layout/vList6"/>
    <dgm:cxn modelId="{496F687C-0E2B-40A2-B13D-E43B73D9E86F}" type="presOf" srcId="{AD7D8946-696B-45A7-A4C2-BF8A82DF3323}" destId="{DEA0AA17-8355-457D-8D59-C8CA14AD4C84}" srcOrd="0" destOrd="0" presId="urn:microsoft.com/office/officeart/2005/8/layout/vList6"/>
    <dgm:cxn modelId="{848EBB8F-E9A5-4A6C-B44E-F884694009FB}" srcId="{7D721AF9-C18A-4100-903D-A90929E825E9}" destId="{AD7D8946-696B-45A7-A4C2-BF8A82DF3323}" srcOrd="0" destOrd="0" parTransId="{01408C57-59A8-4D1D-B190-FE3E4DD24E78}" sibTransId="{4A91D0BF-D65C-410F-9B25-A2A846290BDE}"/>
    <dgm:cxn modelId="{EC12539C-3229-4AF9-8456-5FF06D21722C}" srcId="{195BC2FA-0600-4C12-AF9A-117A3121E334}" destId="{81B6CC53-D92F-40B4-91E4-9FB4C580612E}" srcOrd="1" destOrd="0" parTransId="{350BBF11-3224-424B-A397-F37911DF2AE6}" sibTransId="{6DBF0F5C-7190-49C7-A125-183D38E20212}"/>
    <dgm:cxn modelId="{125F74C1-5A9A-48A0-8FF3-6F5D981E9042}" type="presOf" srcId="{F5E2D245-1C7F-446E-84F6-3ED254D55098}" destId="{7C7F2DA7-BD29-40D9-ABA4-D93BEADBF8AA}" srcOrd="0" destOrd="0" presId="urn:microsoft.com/office/officeart/2005/8/layout/vList6"/>
    <dgm:cxn modelId="{B2DE3ED8-0A02-434B-9E88-9395931A34D9}" srcId="{AD7D8946-696B-45A7-A4C2-BF8A82DF3323}" destId="{B5C46534-8F56-41DF-B5EB-D7F16084E796}" srcOrd="1" destOrd="0" parTransId="{53DC5F13-49EA-43AF-A5DE-8CFB140D6E0F}" sibTransId="{8CF76FCA-6C51-48AF-B898-2A307394CA89}"/>
    <dgm:cxn modelId="{477FD9E1-250B-46C9-9634-9CB4B0658EAA}" type="presOf" srcId="{7D721AF9-C18A-4100-903D-A90929E825E9}" destId="{80128D72-62DE-4549-B862-BF82BF5AFAC0}" srcOrd="0" destOrd="0" presId="urn:microsoft.com/office/officeart/2005/8/layout/vList6"/>
    <dgm:cxn modelId="{AE2D21E4-6AA3-43D0-B437-629FFAC9ACFD}" type="presOf" srcId="{81B6CC53-D92F-40B4-91E4-9FB4C580612E}" destId="{51032CF1-E80B-47B7-8AC1-AFB5AE06209D}" srcOrd="0" destOrd="1" presId="urn:microsoft.com/office/officeart/2005/8/layout/vList6"/>
    <dgm:cxn modelId="{D96886FC-8D67-41A4-8B90-A0402AED3666}" srcId="{AD7D8946-696B-45A7-A4C2-BF8A82DF3323}" destId="{F5E2D245-1C7F-446E-84F6-3ED254D55098}" srcOrd="0" destOrd="0" parTransId="{AFEE8C20-6351-42CB-8830-47ACB4D3ACD1}" sibTransId="{0795A918-8EED-45CB-9D94-DBF4B5C786DE}"/>
    <dgm:cxn modelId="{172D3E0C-9235-4941-98BE-3EED3E14C570}" type="presParOf" srcId="{80128D72-62DE-4549-B862-BF82BF5AFAC0}" destId="{EEDCB233-3999-4133-B46F-91FA38DFA6F0}" srcOrd="0" destOrd="0" presId="urn:microsoft.com/office/officeart/2005/8/layout/vList6"/>
    <dgm:cxn modelId="{2DFD931A-5240-42EF-8003-B87770F49746}" type="presParOf" srcId="{EEDCB233-3999-4133-B46F-91FA38DFA6F0}" destId="{DEA0AA17-8355-457D-8D59-C8CA14AD4C84}" srcOrd="0" destOrd="0" presId="urn:microsoft.com/office/officeart/2005/8/layout/vList6"/>
    <dgm:cxn modelId="{B053FEEF-24DC-4FA4-94DB-29B58A76EDC4}" type="presParOf" srcId="{EEDCB233-3999-4133-B46F-91FA38DFA6F0}" destId="{7C7F2DA7-BD29-40D9-ABA4-D93BEADBF8AA}" srcOrd="1" destOrd="0" presId="urn:microsoft.com/office/officeart/2005/8/layout/vList6"/>
    <dgm:cxn modelId="{7DF69588-C716-4A2E-AC1F-F0E0E9564D85}" type="presParOf" srcId="{80128D72-62DE-4549-B862-BF82BF5AFAC0}" destId="{0BA6C358-86DF-4F62-B8CA-4179C8F165E6}" srcOrd="1" destOrd="0" presId="urn:microsoft.com/office/officeart/2005/8/layout/vList6"/>
    <dgm:cxn modelId="{C2C29F5D-A7D3-4239-A1B4-8B167C4A2D2E}" type="presParOf" srcId="{80128D72-62DE-4549-B862-BF82BF5AFAC0}" destId="{83FBA718-EFC1-4CB8-AA6D-68A5D6733BFB}" srcOrd="2" destOrd="0" presId="urn:microsoft.com/office/officeart/2005/8/layout/vList6"/>
    <dgm:cxn modelId="{912E55AF-1F77-405F-B88E-E97E29DDD0EB}" type="presParOf" srcId="{83FBA718-EFC1-4CB8-AA6D-68A5D6733BFB}" destId="{5E7A5A99-21E4-4954-882F-10EE1F2038F5}" srcOrd="0" destOrd="0" presId="urn:microsoft.com/office/officeart/2005/8/layout/vList6"/>
    <dgm:cxn modelId="{20875055-D440-40B5-AAC8-EAE204B76C9D}" type="presParOf" srcId="{83FBA718-EFC1-4CB8-AA6D-68A5D6733BFB}" destId="{51032CF1-E80B-47B7-8AC1-AFB5AE06209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09F3E-F95D-4BD9-8ACE-DF2BB39F06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FDCE339-DB4D-45B8-98EB-C1CD4B3E3300}">
      <dgm:prSet phldrT="[Text]"/>
      <dgm:spPr/>
      <dgm:t>
        <a:bodyPr/>
        <a:lstStyle/>
        <a:p>
          <a:r>
            <a:rPr lang="en-US" dirty="0"/>
            <a:t>Quick refresher</a:t>
          </a:r>
        </a:p>
      </dgm:t>
    </dgm:pt>
    <dgm:pt modelId="{1F380DE5-40B9-4EA2-9B7C-156FCEF83F67}" type="parTrans" cxnId="{72247167-0C4D-47C4-89A7-62B6151D6A57}">
      <dgm:prSet/>
      <dgm:spPr/>
      <dgm:t>
        <a:bodyPr/>
        <a:lstStyle/>
        <a:p>
          <a:endParaRPr lang="en-US"/>
        </a:p>
      </dgm:t>
    </dgm:pt>
    <dgm:pt modelId="{09B09102-EEA5-404B-AA0F-ED1E68FD439C}" type="sibTrans" cxnId="{72247167-0C4D-47C4-89A7-62B6151D6A57}">
      <dgm:prSet/>
      <dgm:spPr/>
      <dgm:t>
        <a:bodyPr/>
        <a:lstStyle/>
        <a:p>
          <a:endParaRPr lang="en-US"/>
        </a:p>
      </dgm:t>
    </dgm:pt>
    <dgm:pt modelId="{A5134751-AF3C-4AF1-9821-7357F620E1D0}">
      <dgm:prSet phldrT="[Text]"/>
      <dgm:spPr/>
      <dgm:t>
        <a:bodyPr/>
        <a:lstStyle/>
        <a:p>
          <a:r>
            <a:rPr lang="en-US" dirty="0"/>
            <a:t>Recent Court decisions</a:t>
          </a:r>
        </a:p>
      </dgm:t>
    </dgm:pt>
    <dgm:pt modelId="{24B56D3A-4137-4392-8DD3-F81E7F2F9995}" type="parTrans" cxnId="{8D2FD4D6-5E18-4C56-A0CF-802430D637E6}">
      <dgm:prSet/>
      <dgm:spPr/>
      <dgm:t>
        <a:bodyPr/>
        <a:lstStyle/>
        <a:p>
          <a:endParaRPr lang="en-US"/>
        </a:p>
      </dgm:t>
    </dgm:pt>
    <dgm:pt modelId="{F3516718-14CC-4AC3-9B35-BD54564FDB0B}" type="sibTrans" cxnId="{8D2FD4D6-5E18-4C56-A0CF-802430D637E6}">
      <dgm:prSet/>
      <dgm:spPr/>
      <dgm:t>
        <a:bodyPr/>
        <a:lstStyle/>
        <a:p>
          <a:endParaRPr lang="en-US"/>
        </a:p>
      </dgm:t>
    </dgm:pt>
    <dgm:pt modelId="{A82D8A74-A880-4E4D-B233-EF3B56F30F2D}">
      <dgm:prSet phldrT="[Text]"/>
      <dgm:spPr/>
      <dgm:t>
        <a:bodyPr/>
        <a:lstStyle/>
        <a:p>
          <a:r>
            <a:rPr lang="en-US" dirty="0"/>
            <a:t>Lessons Learned</a:t>
          </a:r>
        </a:p>
      </dgm:t>
    </dgm:pt>
    <dgm:pt modelId="{7A70AD9A-4C75-41DB-92A6-1BED952FAAA4}" type="parTrans" cxnId="{3895864B-C285-4A19-AA03-22EF1AC4152A}">
      <dgm:prSet/>
      <dgm:spPr/>
      <dgm:t>
        <a:bodyPr/>
        <a:lstStyle/>
        <a:p>
          <a:endParaRPr lang="en-US"/>
        </a:p>
      </dgm:t>
    </dgm:pt>
    <dgm:pt modelId="{68064BA7-1FFD-49BF-A969-A481116DC748}" type="sibTrans" cxnId="{3895864B-C285-4A19-AA03-22EF1AC4152A}">
      <dgm:prSet/>
      <dgm:spPr/>
      <dgm:t>
        <a:bodyPr/>
        <a:lstStyle/>
        <a:p>
          <a:endParaRPr lang="en-US"/>
        </a:p>
      </dgm:t>
    </dgm:pt>
    <dgm:pt modelId="{5DE54FFB-1AC0-4477-A145-CADC04C1D5C2}" type="pres">
      <dgm:prSet presAssocID="{A8009F3E-F95D-4BD9-8ACE-DF2BB39F06BF}" presName="linear" presStyleCnt="0">
        <dgm:presLayoutVars>
          <dgm:dir/>
          <dgm:animLvl val="lvl"/>
          <dgm:resizeHandles val="exact"/>
        </dgm:presLayoutVars>
      </dgm:prSet>
      <dgm:spPr/>
    </dgm:pt>
    <dgm:pt modelId="{AFFCA27A-971E-4A77-B095-C8F1946BBE2A}" type="pres">
      <dgm:prSet presAssocID="{FFDCE339-DB4D-45B8-98EB-C1CD4B3E3300}" presName="parentLin" presStyleCnt="0"/>
      <dgm:spPr/>
    </dgm:pt>
    <dgm:pt modelId="{42F39CAA-F032-4E1D-97E9-0403967A9F54}" type="pres">
      <dgm:prSet presAssocID="{FFDCE339-DB4D-45B8-98EB-C1CD4B3E3300}" presName="parentLeftMargin" presStyleLbl="node1" presStyleIdx="0" presStyleCnt="3"/>
      <dgm:spPr/>
    </dgm:pt>
    <dgm:pt modelId="{3AB41DE1-B6DA-4595-971A-A73DC6E6823A}" type="pres">
      <dgm:prSet presAssocID="{FFDCE339-DB4D-45B8-98EB-C1CD4B3E3300}" presName="parentText" presStyleLbl="node1" presStyleIdx="0" presStyleCnt="3">
        <dgm:presLayoutVars>
          <dgm:chMax val="0"/>
          <dgm:bulletEnabled val="1"/>
        </dgm:presLayoutVars>
      </dgm:prSet>
      <dgm:spPr/>
    </dgm:pt>
    <dgm:pt modelId="{889B6781-0725-4F07-BBF0-E9D4896BDD6C}" type="pres">
      <dgm:prSet presAssocID="{FFDCE339-DB4D-45B8-98EB-C1CD4B3E3300}" presName="negativeSpace" presStyleCnt="0"/>
      <dgm:spPr/>
    </dgm:pt>
    <dgm:pt modelId="{F21C631F-05DD-499F-AEF5-E87FF4AAE001}" type="pres">
      <dgm:prSet presAssocID="{FFDCE339-DB4D-45B8-98EB-C1CD4B3E3300}" presName="childText" presStyleLbl="conFgAcc1" presStyleIdx="0" presStyleCnt="3">
        <dgm:presLayoutVars>
          <dgm:bulletEnabled val="1"/>
        </dgm:presLayoutVars>
      </dgm:prSet>
      <dgm:spPr/>
    </dgm:pt>
    <dgm:pt modelId="{DDF37A0E-7974-478B-BBD0-59C4BC9061C2}" type="pres">
      <dgm:prSet presAssocID="{09B09102-EEA5-404B-AA0F-ED1E68FD439C}" presName="spaceBetweenRectangles" presStyleCnt="0"/>
      <dgm:spPr/>
    </dgm:pt>
    <dgm:pt modelId="{00907C33-B1A2-410A-B74E-A89B4B99A3D0}" type="pres">
      <dgm:prSet presAssocID="{A5134751-AF3C-4AF1-9821-7357F620E1D0}" presName="parentLin" presStyleCnt="0"/>
      <dgm:spPr/>
    </dgm:pt>
    <dgm:pt modelId="{FD9A0598-6901-4CA5-A203-D89388B1564C}" type="pres">
      <dgm:prSet presAssocID="{A5134751-AF3C-4AF1-9821-7357F620E1D0}" presName="parentLeftMargin" presStyleLbl="node1" presStyleIdx="0" presStyleCnt="3"/>
      <dgm:spPr/>
    </dgm:pt>
    <dgm:pt modelId="{E8113439-6335-4974-A285-E3A06CFEDD06}" type="pres">
      <dgm:prSet presAssocID="{A5134751-AF3C-4AF1-9821-7357F620E1D0}" presName="parentText" presStyleLbl="node1" presStyleIdx="1" presStyleCnt="3">
        <dgm:presLayoutVars>
          <dgm:chMax val="0"/>
          <dgm:bulletEnabled val="1"/>
        </dgm:presLayoutVars>
      </dgm:prSet>
      <dgm:spPr/>
    </dgm:pt>
    <dgm:pt modelId="{ACA01057-0B01-4227-9BDC-2EED83D59685}" type="pres">
      <dgm:prSet presAssocID="{A5134751-AF3C-4AF1-9821-7357F620E1D0}" presName="negativeSpace" presStyleCnt="0"/>
      <dgm:spPr/>
    </dgm:pt>
    <dgm:pt modelId="{7C14D39C-E4B6-4CD7-8F80-8FC3C16499F5}" type="pres">
      <dgm:prSet presAssocID="{A5134751-AF3C-4AF1-9821-7357F620E1D0}" presName="childText" presStyleLbl="conFgAcc1" presStyleIdx="1" presStyleCnt="3">
        <dgm:presLayoutVars>
          <dgm:bulletEnabled val="1"/>
        </dgm:presLayoutVars>
      </dgm:prSet>
      <dgm:spPr/>
    </dgm:pt>
    <dgm:pt modelId="{944D8B57-C8BE-4AEB-ACFE-EA3DA47018CF}" type="pres">
      <dgm:prSet presAssocID="{F3516718-14CC-4AC3-9B35-BD54564FDB0B}" presName="spaceBetweenRectangles" presStyleCnt="0"/>
      <dgm:spPr/>
    </dgm:pt>
    <dgm:pt modelId="{BFA11FBD-0F5B-454D-AA05-90FE7EAE883C}" type="pres">
      <dgm:prSet presAssocID="{A82D8A74-A880-4E4D-B233-EF3B56F30F2D}" presName="parentLin" presStyleCnt="0"/>
      <dgm:spPr/>
    </dgm:pt>
    <dgm:pt modelId="{5698E310-D78A-46BF-882B-3224828A12EC}" type="pres">
      <dgm:prSet presAssocID="{A82D8A74-A880-4E4D-B233-EF3B56F30F2D}" presName="parentLeftMargin" presStyleLbl="node1" presStyleIdx="1" presStyleCnt="3"/>
      <dgm:spPr/>
    </dgm:pt>
    <dgm:pt modelId="{9FE9F256-E071-490A-9B1F-DBF5C4FBB032}" type="pres">
      <dgm:prSet presAssocID="{A82D8A74-A880-4E4D-B233-EF3B56F30F2D}" presName="parentText" presStyleLbl="node1" presStyleIdx="2" presStyleCnt="3">
        <dgm:presLayoutVars>
          <dgm:chMax val="0"/>
          <dgm:bulletEnabled val="1"/>
        </dgm:presLayoutVars>
      </dgm:prSet>
      <dgm:spPr/>
    </dgm:pt>
    <dgm:pt modelId="{6A8DE742-D626-46CA-AD24-C2495A5484B5}" type="pres">
      <dgm:prSet presAssocID="{A82D8A74-A880-4E4D-B233-EF3B56F30F2D}" presName="negativeSpace" presStyleCnt="0"/>
      <dgm:spPr/>
    </dgm:pt>
    <dgm:pt modelId="{925C5334-3CBA-451C-88A9-D2A4D610B816}" type="pres">
      <dgm:prSet presAssocID="{A82D8A74-A880-4E4D-B233-EF3B56F30F2D}" presName="childText" presStyleLbl="conFgAcc1" presStyleIdx="2" presStyleCnt="3">
        <dgm:presLayoutVars>
          <dgm:bulletEnabled val="1"/>
        </dgm:presLayoutVars>
      </dgm:prSet>
      <dgm:spPr/>
    </dgm:pt>
  </dgm:ptLst>
  <dgm:cxnLst>
    <dgm:cxn modelId="{75BCC907-3F8B-459A-81C4-033326D446FB}" type="presOf" srcId="{FFDCE339-DB4D-45B8-98EB-C1CD4B3E3300}" destId="{42F39CAA-F032-4E1D-97E9-0403967A9F54}" srcOrd="0" destOrd="0" presId="urn:microsoft.com/office/officeart/2005/8/layout/list1"/>
    <dgm:cxn modelId="{71BED82E-71DE-471D-8E21-5314C8F4EA19}" type="presOf" srcId="{A82D8A74-A880-4E4D-B233-EF3B56F30F2D}" destId="{9FE9F256-E071-490A-9B1F-DBF5C4FBB032}" srcOrd="1" destOrd="0" presId="urn:microsoft.com/office/officeart/2005/8/layout/list1"/>
    <dgm:cxn modelId="{4EF4722F-9D57-4006-A011-FEB3E8B4DAC5}" type="presOf" srcId="{A82D8A74-A880-4E4D-B233-EF3B56F30F2D}" destId="{5698E310-D78A-46BF-882B-3224828A12EC}" srcOrd="0" destOrd="0" presId="urn:microsoft.com/office/officeart/2005/8/layout/list1"/>
    <dgm:cxn modelId="{AF254D5C-6B75-40EC-98CA-95C8D519E44F}" type="presOf" srcId="{A5134751-AF3C-4AF1-9821-7357F620E1D0}" destId="{E8113439-6335-4974-A285-E3A06CFEDD06}" srcOrd="1" destOrd="0" presId="urn:microsoft.com/office/officeart/2005/8/layout/list1"/>
    <dgm:cxn modelId="{72247167-0C4D-47C4-89A7-62B6151D6A57}" srcId="{A8009F3E-F95D-4BD9-8ACE-DF2BB39F06BF}" destId="{FFDCE339-DB4D-45B8-98EB-C1CD4B3E3300}" srcOrd="0" destOrd="0" parTransId="{1F380DE5-40B9-4EA2-9B7C-156FCEF83F67}" sibTransId="{09B09102-EEA5-404B-AA0F-ED1E68FD439C}"/>
    <dgm:cxn modelId="{3895864B-C285-4A19-AA03-22EF1AC4152A}" srcId="{A8009F3E-F95D-4BD9-8ACE-DF2BB39F06BF}" destId="{A82D8A74-A880-4E4D-B233-EF3B56F30F2D}" srcOrd="2" destOrd="0" parTransId="{7A70AD9A-4C75-41DB-92A6-1BED952FAAA4}" sibTransId="{68064BA7-1FFD-49BF-A969-A481116DC748}"/>
    <dgm:cxn modelId="{576DB16C-97EE-4A07-AE11-FCBA7A276C7A}" type="presOf" srcId="{FFDCE339-DB4D-45B8-98EB-C1CD4B3E3300}" destId="{3AB41DE1-B6DA-4595-971A-A73DC6E6823A}" srcOrd="1" destOrd="0" presId="urn:microsoft.com/office/officeart/2005/8/layout/list1"/>
    <dgm:cxn modelId="{11477653-065B-4096-9485-373450E6C648}" type="presOf" srcId="{A8009F3E-F95D-4BD9-8ACE-DF2BB39F06BF}" destId="{5DE54FFB-1AC0-4477-A145-CADC04C1D5C2}" srcOrd="0" destOrd="0" presId="urn:microsoft.com/office/officeart/2005/8/layout/list1"/>
    <dgm:cxn modelId="{77726D94-FEBD-4202-80B5-2D8D7C8B0541}" type="presOf" srcId="{A5134751-AF3C-4AF1-9821-7357F620E1D0}" destId="{FD9A0598-6901-4CA5-A203-D89388B1564C}" srcOrd="0" destOrd="0" presId="urn:microsoft.com/office/officeart/2005/8/layout/list1"/>
    <dgm:cxn modelId="{8D2FD4D6-5E18-4C56-A0CF-802430D637E6}" srcId="{A8009F3E-F95D-4BD9-8ACE-DF2BB39F06BF}" destId="{A5134751-AF3C-4AF1-9821-7357F620E1D0}" srcOrd="1" destOrd="0" parTransId="{24B56D3A-4137-4392-8DD3-F81E7F2F9995}" sibTransId="{F3516718-14CC-4AC3-9B35-BD54564FDB0B}"/>
    <dgm:cxn modelId="{C91FD0CD-311C-4F9A-A254-394617D7512B}" type="presParOf" srcId="{5DE54FFB-1AC0-4477-A145-CADC04C1D5C2}" destId="{AFFCA27A-971E-4A77-B095-C8F1946BBE2A}" srcOrd="0" destOrd="0" presId="urn:microsoft.com/office/officeart/2005/8/layout/list1"/>
    <dgm:cxn modelId="{5AF65DB4-ECF8-4C5E-B437-176F4AEA0D42}" type="presParOf" srcId="{AFFCA27A-971E-4A77-B095-C8F1946BBE2A}" destId="{42F39CAA-F032-4E1D-97E9-0403967A9F54}" srcOrd="0" destOrd="0" presId="urn:microsoft.com/office/officeart/2005/8/layout/list1"/>
    <dgm:cxn modelId="{EEFBC0BA-541A-41F7-89F4-051C6BD7763D}" type="presParOf" srcId="{AFFCA27A-971E-4A77-B095-C8F1946BBE2A}" destId="{3AB41DE1-B6DA-4595-971A-A73DC6E6823A}" srcOrd="1" destOrd="0" presId="urn:microsoft.com/office/officeart/2005/8/layout/list1"/>
    <dgm:cxn modelId="{DEA06BF7-461E-4335-A5C5-B018A8D4FC3F}" type="presParOf" srcId="{5DE54FFB-1AC0-4477-A145-CADC04C1D5C2}" destId="{889B6781-0725-4F07-BBF0-E9D4896BDD6C}" srcOrd="1" destOrd="0" presId="urn:microsoft.com/office/officeart/2005/8/layout/list1"/>
    <dgm:cxn modelId="{506CC6A5-A64D-426B-89C7-835E74078C00}" type="presParOf" srcId="{5DE54FFB-1AC0-4477-A145-CADC04C1D5C2}" destId="{F21C631F-05DD-499F-AEF5-E87FF4AAE001}" srcOrd="2" destOrd="0" presId="urn:microsoft.com/office/officeart/2005/8/layout/list1"/>
    <dgm:cxn modelId="{893B1734-75B6-41F6-A1C9-EF0159C4C80A}" type="presParOf" srcId="{5DE54FFB-1AC0-4477-A145-CADC04C1D5C2}" destId="{DDF37A0E-7974-478B-BBD0-59C4BC9061C2}" srcOrd="3" destOrd="0" presId="urn:microsoft.com/office/officeart/2005/8/layout/list1"/>
    <dgm:cxn modelId="{F4D71914-9089-4CE3-9A0B-9FEFE8FBFA59}" type="presParOf" srcId="{5DE54FFB-1AC0-4477-A145-CADC04C1D5C2}" destId="{00907C33-B1A2-410A-B74E-A89B4B99A3D0}" srcOrd="4" destOrd="0" presId="urn:microsoft.com/office/officeart/2005/8/layout/list1"/>
    <dgm:cxn modelId="{22374565-5B00-4677-82C0-0FF4EEC19285}" type="presParOf" srcId="{00907C33-B1A2-410A-B74E-A89B4B99A3D0}" destId="{FD9A0598-6901-4CA5-A203-D89388B1564C}" srcOrd="0" destOrd="0" presId="urn:microsoft.com/office/officeart/2005/8/layout/list1"/>
    <dgm:cxn modelId="{CDD4A63F-5DAA-4616-9BFF-55AD2434A683}" type="presParOf" srcId="{00907C33-B1A2-410A-B74E-A89B4B99A3D0}" destId="{E8113439-6335-4974-A285-E3A06CFEDD06}" srcOrd="1" destOrd="0" presId="urn:microsoft.com/office/officeart/2005/8/layout/list1"/>
    <dgm:cxn modelId="{7F0AA05C-2F8D-4634-ABB7-F0C8699B49B8}" type="presParOf" srcId="{5DE54FFB-1AC0-4477-A145-CADC04C1D5C2}" destId="{ACA01057-0B01-4227-9BDC-2EED83D59685}" srcOrd="5" destOrd="0" presId="urn:microsoft.com/office/officeart/2005/8/layout/list1"/>
    <dgm:cxn modelId="{5179EFFA-82DC-4759-990C-CCE98527A73F}" type="presParOf" srcId="{5DE54FFB-1AC0-4477-A145-CADC04C1D5C2}" destId="{7C14D39C-E4B6-4CD7-8F80-8FC3C16499F5}" srcOrd="6" destOrd="0" presId="urn:microsoft.com/office/officeart/2005/8/layout/list1"/>
    <dgm:cxn modelId="{D3F11A9C-20A8-426D-B61D-365A2DDD6226}" type="presParOf" srcId="{5DE54FFB-1AC0-4477-A145-CADC04C1D5C2}" destId="{944D8B57-C8BE-4AEB-ACFE-EA3DA47018CF}" srcOrd="7" destOrd="0" presId="urn:microsoft.com/office/officeart/2005/8/layout/list1"/>
    <dgm:cxn modelId="{3BB4E562-53F4-413F-BCB3-83898DD141C7}" type="presParOf" srcId="{5DE54FFB-1AC0-4477-A145-CADC04C1D5C2}" destId="{BFA11FBD-0F5B-454D-AA05-90FE7EAE883C}" srcOrd="8" destOrd="0" presId="urn:microsoft.com/office/officeart/2005/8/layout/list1"/>
    <dgm:cxn modelId="{0D6ECCB1-E52B-4AA1-97DB-CA20529A76E6}" type="presParOf" srcId="{BFA11FBD-0F5B-454D-AA05-90FE7EAE883C}" destId="{5698E310-D78A-46BF-882B-3224828A12EC}" srcOrd="0" destOrd="0" presId="urn:microsoft.com/office/officeart/2005/8/layout/list1"/>
    <dgm:cxn modelId="{118189D7-762F-4DD5-A6EA-64C8F05A1558}" type="presParOf" srcId="{BFA11FBD-0F5B-454D-AA05-90FE7EAE883C}" destId="{9FE9F256-E071-490A-9B1F-DBF5C4FBB032}" srcOrd="1" destOrd="0" presId="urn:microsoft.com/office/officeart/2005/8/layout/list1"/>
    <dgm:cxn modelId="{1E4D9548-1A54-44CA-B3C1-F109BFC72D01}" type="presParOf" srcId="{5DE54FFB-1AC0-4477-A145-CADC04C1D5C2}" destId="{6A8DE742-D626-46CA-AD24-C2495A5484B5}" srcOrd="9" destOrd="0" presId="urn:microsoft.com/office/officeart/2005/8/layout/list1"/>
    <dgm:cxn modelId="{863F4170-4A5C-4100-A913-684DF660ABBF}" type="presParOf" srcId="{5DE54FFB-1AC0-4477-A145-CADC04C1D5C2}" destId="{925C5334-3CBA-451C-88A9-D2A4D610B81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35676-8489-446A-90AD-5CA914E469D9}">
      <dsp:nvSpPr>
        <dsp:cNvPr id="0" name=""/>
        <dsp:cNvSpPr/>
      </dsp:nvSpPr>
      <dsp:spPr>
        <a:xfrm>
          <a:off x="911" y="125976"/>
          <a:ext cx="3555131" cy="21330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Quick Refresher</a:t>
          </a:r>
        </a:p>
      </dsp:txBody>
      <dsp:txXfrm>
        <a:off x="911" y="125976"/>
        <a:ext cx="3555131" cy="2133079"/>
      </dsp:txXfrm>
    </dsp:sp>
    <dsp:sp modelId="{F25EC185-291F-4E0E-B7C6-C1D28FC73CBC}">
      <dsp:nvSpPr>
        <dsp:cNvPr id="0" name=""/>
        <dsp:cNvSpPr/>
      </dsp:nvSpPr>
      <dsp:spPr>
        <a:xfrm>
          <a:off x="3911556" y="125976"/>
          <a:ext cx="3555131" cy="21330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Recent Cases</a:t>
          </a:r>
        </a:p>
      </dsp:txBody>
      <dsp:txXfrm>
        <a:off x="3911556" y="125976"/>
        <a:ext cx="3555131" cy="2133079"/>
      </dsp:txXfrm>
    </dsp:sp>
    <dsp:sp modelId="{B2A682C5-B47C-408C-8BC2-73F3303D2A99}">
      <dsp:nvSpPr>
        <dsp:cNvPr id="0" name=""/>
        <dsp:cNvSpPr/>
      </dsp:nvSpPr>
      <dsp:spPr>
        <a:xfrm>
          <a:off x="1956234" y="2614569"/>
          <a:ext cx="3555131" cy="21330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Lessons Learned</a:t>
          </a:r>
        </a:p>
      </dsp:txBody>
      <dsp:txXfrm>
        <a:off x="1956234" y="2614569"/>
        <a:ext cx="3555131" cy="2133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1E237-B226-4CED-AC07-ABAA410AE412}">
      <dsp:nvSpPr>
        <dsp:cNvPr id="0" name=""/>
        <dsp:cNvSpPr/>
      </dsp:nvSpPr>
      <dsp:spPr>
        <a:xfrm>
          <a:off x="560069" y="0"/>
          <a:ext cx="6347460" cy="48736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C52579-0B83-4164-A754-03AEFE6EA4F7}">
      <dsp:nvSpPr>
        <dsp:cNvPr id="0" name=""/>
        <dsp:cNvSpPr/>
      </dsp:nvSpPr>
      <dsp:spPr>
        <a:xfrm>
          <a:off x="8021" y="1462087"/>
          <a:ext cx="2403633" cy="1949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Request Received</a:t>
          </a:r>
        </a:p>
      </dsp:txBody>
      <dsp:txXfrm>
        <a:off x="103185" y="1557251"/>
        <a:ext cx="2213305" cy="1759122"/>
      </dsp:txXfrm>
    </dsp:sp>
    <dsp:sp modelId="{FED4F29C-1D5C-40BE-91BA-AD4EF0E786A8}">
      <dsp:nvSpPr>
        <dsp:cNvPr id="0" name=""/>
        <dsp:cNvSpPr/>
      </dsp:nvSpPr>
      <dsp:spPr>
        <a:xfrm>
          <a:off x="2531983" y="1462087"/>
          <a:ext cx="2403633" cy="1949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Reasonable Search	</a:t>
          </a:r>
        </a:p>
      </dsp:txBody>
      <dsp:txXfrm>
        <a:off x="2627147" y="1557251"/>
        <a:ext cx="2213305" cy="1759122"/>
      </dsp:txXfrm>
    </dsp:sp>
    <dsp:sp modelId="{466CCA89-4098-4846-9B5D-3065536A0DEB}">
      <dsp:nvSpPr>
        <dsp:cNvPr id="0" name=""/>
        <dsp:cNvSpPr/>
      </dsp:nvSpPr>
      <dsp:spPr>
        <a:xfrm>
          <a:off x="5055944" y="1462087"/>
          <a:ext cx="2403633" cy="1949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Grant or Deny in Writing</a:t>
          </a:r>
        </a:p>
      </dsp:txBody>
      <dsp:txXfrm>
        <a:off x="5151108" y="1557251"/>
        <a:ext cx="2213305" cy="1759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F2DA7-BD29-40D9-ABA4-D93BEADBF8AA}">
      <dsp:nvSpPr>
        <dsp:cNvPr id="0" name=""/>
        <dsp:cNvSpPr/>
      </dsp:nvSpPr>
      <dsp:spPr>
        <a:xfrm>
          <a:off x="2438399" y="551"/>
          <a:ext cx="3657600" cy="215242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Provide the records</a:t>
          </a:r>
        </a:p>
        <a:p>
          <a:pPr marL="228600" lvl="1" indent="-228600" algn="l" defTabSz="933450">
            <a:lnSpc>
              <a:spcPct val="90000"/>
            </a:lnSpc>
            <a:spcBef>
              <a:spcPct val="0"/>
            </a:spcBef>
            <a:spcAft>
              <a:spcPct val="15000"/>
            </a:spcAft>
            <a:buChar char="•"/>
          </a:pPr>
          <a:r>
            <a:rPr lang="en-US" sz="2100" kern="1200" dirty="0"/>
            <a:t>Tell them how much they owe you</a:t>
          </a:r>
        </a:p>
      </dsp:txBody>
      <dsp:txXfrm>
        <a:off x="2438399" y="269604"/>
        <a:ext cx="2850440" cy="1614320"/>
      </dsp:txXfrm>
    </dsp:sp>
    <dsp:sp modelId="{DEA0AA17-8355-457D-8D59-C8CA14AD4C84}">
      <dsp:nvSpPr>
        <dsp:cNvPr id="0" name=""/>
        <dsp:cNvSpPr/>
      </dsp:nvSpPr>
      <dsp:spPr>
        <a:xfrm>
          <a:off x="0" y="551"/>
          <a:ext cx="2438400" cy="21524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If granted</a:t>
          </a:r>
        </a:p>
      </dsp:txBody>
      <dsp:txXfrm>
        <a:off x="105073" y="105624"/>
        <a:ext cx="2228254" cy="1942280"/>
      </dsp:txXfrm>
    </dsp:sp>
    <dsp:sp modelId="{51032CF1-E80B-47B7-8AC1-AFB5AE06209D}">
      <dsp:nvSpPr>
        <dsp:cNvPr id="0" name=""/>
        <dsp:cNvSpPr/>
      </dsp:nvSpPr>
      <dsp:spPr>
        <a:xfrm>
          <a:off x="2438400" y="2368221"/>
          <a:ext cx="3657600" cy="215242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Tell them why records are exempt</a:t>
          </a:r>
        </a:p>
        <a:p>
          <a:pPr marL="228600" lvl="1" indent="-228600" algn="l" defTabSz="933450">
            <a:lnSpc>
              <a:spcPct val="90000"/>
            </a:lnSpc>
            <a:spcBef>
              <a:spcPct val="0"/>
            </a:spcBef>
            <a:spcAft>
              <a:spcPct val="15000"/>
            </a:spcAft>
            <a:buChar char="•"/>
          </a:pPr>
          <a:r>
            <a:rPr lang="en-US" sz="2100" kern="1200" dirty="0"/>
            <a:t>Who is responsible for denial</a:t>
          </a:r>
        </a:p>
        <a:p>
          <a:pPr marL="228600" lvl="1" indent="-228600" algn="l" defTabSz="933450">
            <a:lnSpc>
              <a:spcPct val="90000"/>
            </a:lnSpc>
            <a:spcBef>
              <a:spcPct val="0"/>
            </a:spcBef>
            <a:spcAft>
              <a:spcPct val="15000"/>
            </a:spcAft>
            <a:buChar char="•"/>
          </a:pPr>
          <a:r>
            <a:rPr lang="en-US" sz="2100" kern="1200" dirty="0"/>
            <a:t>PAC/Judicial Review</a:t>
          </a:r>
        </a:p>
      </dsp:txBody>
      <dsp:txXfrm>
        <a:off x="2438400" y="2637274"/>
        <a:ext cx="2850440" cy="1614320"/>
      </dsp:txXfrm>
    </dsp:sp>
    <dsp:sp modelId="{5E7A5A99-21E4-4954-882F-10EE1F2038F5}">
      <dsp:nvSpPr>
        <dsp:cNvPr id="0" name=""/>
        <dsp:cNvSpPr/>
      </dsp:nvSpPr>
      <dsp:spPr>
        <a:xfrm>
          <a:off x="0" y="2368221"/>
          <a:ext cx="2438400" cy="21524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If denied</a:t>
          </a:r>
        </a:p>
      </dsp:txBody>
      <dsp:txXfrm>
        <a:off x="105073" y="2473294"/>
        <a:ext cx="2228254" cy="1942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C631F-05DD-499F-AEF5-E87FF4AAE001}">
      <dsp:nvSpPr>
        <dsp:cNvPr id="0" name=""/>
        <dsp:cNvSpPr/>
      </dsp:nvSpPr>
      <dsp:spPr>
        <a:xfrm>
          <a:off x="0" y="666512"/>
          <a:ext cx="7467600"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B41DE1-B6DA-4595-971A-A73DC6E6823A}">
      <dsp:nvSpPr>
        <dsp:cNvPr id="0" name=""/>
        <dsp:cNvSpPr/>
      </dsp:nvSpPr>
      <dsp:spPr>
        <a:xfrm>
          <a:off x="373380" y="149912"/>
          <a:ext cx="5227320"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555750">
            <a:lnSpc>
              <a:spcPct val="90000"/>
            </a:lnSpc>
            <a:spcBef>
              <a:spcPct val="0"/>
            </a:spcBef>
            <a:spcAft>
              <a:spcPct val="35000"/>
            </a:spcAft>
            <a:buNone/>
          </a:pPr>
          <a:r>
            <a:rPr lang="en-US" sz="3500" kern="1200" dirty="0"/>
            <a:t>Quick refresher</a:t>
          </a:r>
        </a:p>
      </dsp:txBody>
      <dsp:txXfrm>
        <a:off x="423817" y="200349"/>
        <a:ext cx="5126446" cy="932326"/>
      </dsp:txXfrm>
    </dsp:sp>
    <dsp:sp modelId="{7C14D39C-E4B6-4CD7-8F80-8FC3C16499F5}">
      <dsp:nvSpPr>
        <dsp:cNvPr id="0" name=""/>
        <dsp:cNvSpPr/>
      </dsp:nvSpPr>
      <dsp:spPr>
        <a:xfrm>
          <a:off x="0" y="2254112"/>
          <a:ext cx="7467600"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113439-6335-4974-A285-E3A06CFEDD06}">
      <dsp:nvSpPr>
        <dsp:cNvPr id="0" name=""/>
        <dsp:cNvSpPr/>
      </dsp:nvSpPr>
      <dsp:spPr>
        <a:xfrm>
          <a:off x="373380" y="1737512"/>
          <a:ext cx="5227320"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555750">
            <a:lnSpc>
              <a:spcPct val="90000"/>
            </a:lnSpc>
            <a:spcBef>
              <a:spcPct val="0"/>
            </a:spcBef>
            <a:spcAft>
              <a:spcPct val="35000"/>
            </a:spcAft>
            <a:buNone/>
          </a:pPr>
          <a:r>
            <a:rPr lang="en-US" sz="3500" kern="1200" dirty="0"/>
            <a:t>Recent Court decisions</a:t>
          </a:r>
        </a:p>
      </dsp:txBody>
      <dsp:txXfrm>
        <a:off x="423817" y="1787949"/>
        <a:ext cx="5126446" cy="932326"/>
      </dsp:txXfrm>
    </dsp:sp>
    <dsp:sp modelId="{925C5334-3CBA-451C-88A9-D2A4D610B816}">
      <dsp:nvSpPr>
        <dsp:cNvPr id="0" name=""/>
        <dsp:cNvSpPr/>
      </dsp:nvSpPr>
      <dsp:spPr>
        <a:xfrm>
          <a:off x="0" y="3841712"/>
          <a:ext cx="7467600"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E9F256-E071-490A-9B1F-DBF5C4FBB032}">
      <dsp:nvSpPr>
        <dsp:cNvPr id="0" name=""/>
        <dsp:cNvSpPr/>
      </dsp:nvSpPr>
      <dsp:spPr>
        <a:xfrm>
          <a:off x="373380" y="3325112"/>
          <a:ext cx="5227320"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580" tIns="0" rIns="197580" bIns="0" numCol="1" spcCol="1270" anchor="ctr" anchorCtr="0">
          <a:noAutofit/>
        </a:bodyPr>
        <a:lstStyle/>
        <a:p>
          <a:pPr marL="0" lvl="0" indent="0" algn="l" defTabSz="1555750">
            <a:lnSpc>
              <a:spcPct val="90000"/>
            </a:lnSpc>
            <a:spcBef>
              <a:spcPct val="0"/>
            </a:spcBef>
            <a:spcAft>
              <a:spcPct val="35000"/>
            </a:spcAft>
            <a:buNone/>
          </a:pPr>
          <a:r>
            <a:rPr lang="en-US" sz="3500" kern="1200" dirty="0"/>
            <a:t>Lessons Learned</a:t>
          </a:r>
        </a:p>
      </dsp:txBody>
      <dsp:txXfrm>
        <a:off x="423817" y="3375549"/>
        <a:ext cx="5126446" cy="9323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E451601-50DC-49AF-A33F-BC257EA325AD}" type="slidenum">
              <a:rPr lang="en-US" smtClean="0"/>
              <a:t>‹#›</a:t>
            </a:fld>
            <a:endParaRPr lang="en-US" dirty="0"/>
          </a:p>
        </p:txBody>
      </p:sp>
    </p:spTree>
    <p:extLst>
      <p:ext uri="{BB962C8B-B14F-4D97-AF65-F5344CB8AC3E}">
        <p14:creationId xmlns:p14="http://schemas.microsoft.com/office/powerpoint/2010/main" val="162697728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9B5B2A4-1944-4B24-A8BE-FB703161042B}" type="slidenum">
              <a:rPr lang="en-US" smtClean="0"/>
              <a:t>‹#›</a:t>
            </a:fld>
            <a:endParaRPr lang="en-US" dirty="0"/>
          </a:p>
        </p:txBody>
      </p:sp>
    </p:spTree>
    <p:extLst>
      <p:ext uri="{BB962C8B-B14F-4D97-AF65-F5344CB8AC3E}">
        <p14:creationId xmlns:p14="http://schemas.microsoft.com/office/powerpoint/2010/main" val="173308847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5B2A4-1944-4B24-A8BE-FB703161042B}" type="slidenum">
              <a:rPr lang="en-US" smtClean="0"/>
              <a:t>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18619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A57A1CD7-EA53-46BE-928D-EEC9BE2FA1F2}" type="datetime1">
              <a:rPr lang="en-US" smtClean="0"/>
              <a:t>5/19/2023</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906BEE08-FFC0-447F-8ADF-126BA35B6C0E}"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779CD1-F509-4620-830C-251822384987}" type="datetime1">
              <a:rPr lang="en-US" smtClean="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6BEE08-FFC0-447F-8ADF-126BA35B6C0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FE4D11-FC73-41D2-AEC5-A199F7998B4F}" type="datetime1">
              <a:rPr lang="en-US" smtClean="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6BEE08-FFC0-447F-8ADF-126BA35B6C0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D8DDD8B8-4FB8-4040-8A3D-DA23C8643DBC}" type="datetime1">
              <a:rPr lang="en-US" smtClean="0"/>
              <a:t>5/19/2023</a:t>
            </a:fld>
            <a:endParaRPr lang="en-US" dirty="0"/>
          </a:p>
        </p:txBody>
      </p:sp>
      <p:sp>
        <p:nvSpPr>
          <p:cNvPr id="9" name="Slide Number Placeholder 8"/>
          <p:cNvSpPr>
            <a:spLocks noGrp="1"/>
          </p:cNvSpPr>
          <p:nvPr>
            <p:ph type="sldNum" sz="quarter" idx="15"/>
          </p:nvPr>
        </p:nvSpPr>
        <p:spPr/>
        <p:txBody>
          <a:bodyPr rtlCol="0"/>
          <a:lstStyle/>
          <a:p>
            <a:fld id="{906BEE08-FFC0-447F-8ADF-126BA35B6C0E}" type="slidenum">
              <a:rPr lang="en-US" smtClean="0"/>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4474130-4561-415A-9E54-BB147A99ADDE}" type="datetime1">
              <a:rPr lang="en-US" smtClean="0"/>
              <a:t>5/19/2023</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906BEE08-FFC0-447F-8ADF-126BA35B6C0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777A51CE-0E6F-467B-AB1D-ADC1A1CFEFBF}" type="datetime1">
              <a:rPr lang="en-US" smtClean="0"/>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6BEE08-FFC0-447F-8ADF-126BA35B6C0E}" type="slidenum">
              <a:rPr lang="en-US" smtClean="0"/>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58E7A362-14ED-4337-B925-BB65B65F0C3C}" type="datetime1">
              <a:rPr lang="en-US" smtClean="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6BEE08-FFC0-447F-8ADF-126BA35B6C0E}" type="slidenum">
              <a:rPr lang="en-US" smtClean="0"/>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8F19FCF6-3F09-4A2B-BCA5-6EDE1CF32276}" type="datetime1">
              <a:rPr lang="en-US" smtClean="0"/>
              <a:t>5/19/2023</a:t>
            </a:fld>
            <a:endParaRPr lang="en-US" dirty="0"/>
          </a:p>
        </p:txBody>
      </p:sp>
      <p:sp>
        <p:nvSpPr>
          <p:cNvPr id="7" name="Slide Number Placeholder 6"/>
          <p:cNvSpPr>
            <a:spLocks noGrp="1"/>
          </p:cNvSpPr>
          <p:nvPr>
            <p:ph type="sldNum" sz="quarter" idx="11"/>
          </p:nvPr>
        </p:nvSpPr>
        <p:spPr/>
        <p:txBody>
          <a:bodyPr rtlCol="0"/>
          <a:lstStyle/>
          <a:p>
            <a:fld id="{906BEE08-FFC0-447F-8ADF-126BA35B6C0E}" type="slidenum">
              <a:rPr lang="en-US" smtClean="0"/>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655C27-F70D-48AC-AE58-2CBCC06FCAA7}" type="datetime1">
              <a:rPr lang="en-US" smtClean="0"/>
              <a:t>5/19/2023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6BEE08-FFC0-447F-8ADF-126BA35B6C0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F5BF03ED-7385-4A6C-AEC0-FA53F33A5D4D}" type="datetime1">
              <a:rPr lang="en-US" smtClean="0"/>
              <a:t>5/19/2023</a:t>
            </a:fld>
            <a:endParaRPr lang="en-US" dirty="0"/>
          </a:p>
        </p:txBody>
      </p:sp>
      <p:sp>
        <p:nvSpPr>
          <p:cNvPr id="22" name="Slide Number Placeholder 21"/>
          <p:cNvSpPr>
            <a:spLocks noGrp="1"/>
          </p:cNvSpPr>
          <p:nvPr>
            <p:ph type="sldNum" sz="quarter" idx="15"/>
          </p:nvPr>
        </p:nvSpPr>
        <p:spPr/>
        <p:txBody>
          <a:bodyPr rtlCol="0"/>
          <a:lstStyle/>
          <a:p>
            <a:fld id="{906BEE08-FFC0-447F-8ADF-126BA35B6C0E}" type="slidenum">
              <a:rPr lang="en-US" smtClean="0"/>
              <a:t>‹#›</a:t>
            </a:fld>
            <a:endParaRPr lang="en-US" dirty="0"/>
          </a:p>
        </p:txBody>
      </p:sp>
      <p:sp>
        <p:nvSpPr>
          <p:cNvPr id="23" name="Footer Placeholder 22"/>
          <p:cNvSpPr>
            <a:spLocks noGrp="1"/>
          </p:cNvSpPr>
          <p:nvPr>
            <p:ph type="ftr" sz="quarter" idx="16"/>
          </p:nvPr>
        </p:nvSpPr>
        <p:spPr/>
        <p:txBody>
          <a:bodyPr rtlCol="0"/>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a:t>Click icon to add picture</a:t>
            </a:r>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0A3D4344-8EC6-4565-B40B-22826BB82B62}" type="datetime1">
              <a:rPr lang="en-US" smtClean="0"/>
              <a:t>5/19/2023</a:t>
            </a:fld>
            <a:endParaRPr lang="en-US" dirty="0"/>
          </a:p>
        </p:txBody>
      </p:sp>
      <p:sp>
        <p:nvSpPr>
          <p:cNvPr id="18" name="Slide Number Placeholder 17"/>
          <p:cNvSpPr>
            <a:spLocks noGrp="1"/>
          </p:cNvSpPr>
          <p:nvPr>
            <p:ph type="sldNum" sz="quarter" idx="11"/>
          </p:nvPr>
        </p:nvSpPr>
        <p:spPr/>
        <p:txBody>
          <a:bodyPr rtlCol="0"/>
          <a:lstStyle/>
          <a:p>
            <a:fld id="{906BEE08-FFC0-447F-8ADF-126BA35B6C0E}" type="slidenum">
              <a:rPr lang="en-US" smtClean="0"/>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4E810E9-CE3E-4CC8-85F3-B0331C751A31}" type="datetime1">
              <a:rPr lang="en-US" smtClean="0"/>
              <a:t>5/19/2023</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06BEE08-FFC0-447F-8ADF-126BA35B6C0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may@ifmklaw.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7/06/relationships/model3d" Target="../media/model3d3.glb"/><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7/06/relationships/model3d" Target="../media/model3d4.glb"/><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7/06/relationships/model3d" Target="../media/model3d5.glb"/><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microsoft.com/office/2017/06/relationships/model3d" Target="../media/model3d6.glb"/><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7/06/relationships/model3d" Target="../media/model3d7.glb"/><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7/06/relationships/model3d" Target="../media/model3d8.glb"/><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7/06/relationships/model3d" Target="../media/model3d9.glb"/><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7/06/relationships/model3d" Target="../media/model3d10.glb"/><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7/06/relationships/model3d" Target="../media/model3d11.glb"/><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7/06/relationships/model3d" Target="../media/model3d12.glb"/><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7/06/relationships/model3d" Target="../media/model3d13.glb"/><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7/06/relationships/model3d" Target="../media/model3d14.glb"/><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17/06/relationships/model3d" Target="../media/model3d15.glb"/><Relationship Id="rId2" Type="http://schemas.openxmlformats.org/officeDocument/2006/relationships/hyperlink" Target="https://foiapac.ilag.gov/"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microsoft.com/office/2017/06/relationships/model3d" Target="../media/model3d16.glb"/><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7/06/relationships/model3d" Target="../media/model3d17.glb"/><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microsoft.com/office/2017/06/relationships/model3d" Target="../media/model3d18.glb"/><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microsoft.com/office/2017/06/relationships/model3d" Target="../media/model3d19.glb"/><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microsoft.com/office/2017/06/relationships/model3d" Target="../media/model3d20.glb"/><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8915400" cy="3352800"/>
          </a:xfrm>
        </p:spPr>
        <p:txBody>
          <a:bodyPr>
            <a:normAutofit/>
          </a:bodyPr>
          <a:lstStyle/>
          <a:p>
            <a:pPr algn="ctr"/>
            <a:r>
              <a:rPr lang="en-US" sz="5400" dirty="0"/>
              <a:t> </a:t>
            </a:r>
            <a:r>
              <a:rPr lang="en-US" sz="4400" dirty="0">
                <a:latin typeface="Book Antiqua" panose="02040602050305030304" pitchFamily="18" charset="0"/>
              </a:rPr>
              <a:t>FOIA </a:t>
            </a:r>
            <a:r>
              <a:rPr lang="en-US" sz="4400" dirty="0">
                <a:latin typeface="Book Antiqua" panose="02040602050305030304" pitchFamily="18" charset="0"/>
                <a:cs typeface="Arabic Typesetting" panose="03020402040406030203" pitchFamily="66" charset="-78"/>
              </a:rPr>
              <a:t>and </a:t>
            </a:r>
            <a:r>
              <a:rPr lang="en-US" sz="4400" dirty="0">
                <a:latin typeface="Book Antiqua" panose="02040602050305030304" pitchFamily="18" charset="0"/>
              </a:rPr>
              <a:t>OMA</a:t>
            </a:r>
            <a:br>
              <a:rPr lang="en-US" sz="4400" dirty="0">
                <a:latin typeface="Book Antiqua" panose="02040602050305030304" pitchFamily="18" charset="0"/>
              </a:rPr>
            </a:br>
            <a:r>
              <a:rPr lang="en-US" sz="4400" dirty="0">
                <a:latin typeface="Book Antiqua" panose="02040602050305030304" pitchFamily="18" charset="0"/>
              </a:rPr>
              <a:t>The Basics and Beyond</a:t>
            </a:r>
          </a:p>
        </p:txBody>
      </p:sp>
      <p:sp>
        <p:nvSpPr>
          <p:cNvPr id="3" name="Subtitle 2"/>
          <p:cNvSpPr>
            <a:spLocks noGrp="1"/>
          </p:cNvSpPr>
          <p:nvPr>
            <p:ph type="subTitle" idx="1"/>
          </p:nvPr>
        </p:nvSpPr>
        <p:spPr>
          <a:xfrm>
            <a:off x="2250274" y="3493841"/>
            <a:ext cx="6172200" cy="2869722"/>
          </a:xfrm>
        </p:spPr>
        <p:txBody>
          <a:bodyPr>
            <a:normAutofit/>
          </a:bodyPr>
          <a:lstStyle/>
          <a:p>
            <a:r>
              <a:rPr lang="en-US" dirty="0">
                <a:latin typeface="Book Antiqua" panose="02040602050305030304" pitchFamily="18" charset="0"/>
              </a:rPr>
              <a:t>Jane May</a:t>
            </a:r>
          </a:p>
          <a:p>
            <a:r>
              <a:rPr lang="en-US" dirty="0">
                <a:latin typeface="Book Antiqua" panose="02040602050305030304" pitchFamily="18" charset="0"/>
              </a:rPr>
              <a:t>IFMK Law, Ltd.</a:t>
            </a:r>
          </a:p>
          <a:p>
            <a:r>
              <a:rPr lang="en-US" dirty="0">
                <a:latin typeface="Book Antiqua" panose="02040602050305030304" pitchFamily="18" charset="0"/>
              </a:rPr>
              <a:t>650 Dundee Rd., Suite 475</a:t>
            </a:r>
          </a:p>
          <a:p>
            <a:r>
              <a:rPr lang="en-US" dirty="0">
                <a:latin typeface="Book Antiqua" panose="02040602050305030304" pitchFamily="18" charset="0"/>
              </a:rPr>
              <a:t>Northbrook IL 60062</a:t>
            </a:r>
          </a:p>
          <a:p>
            <a:r>
              <a:rPr lang="en-US" dirty="0">
                <a:latin typeface="Book Antiqua" panose="02040602050305030304" pitchFamily="18" charset="0"/>
              </a:rPr>
              <a:t>847-291-0200</a:t>
            </a:r>
          </a:p>
          <a:p>
            <a:r>
              <a:rPr lang="en-US" dirty="0">
                <a:latin typeface="Book Antiqua" panose="02040602050305030304" pitchFamily="18" charset="0"/>
                <a:hlinkClick r:id="rId3"/>
              </a:rPr>
              <a:t>jmay@ifmklaw.com</a:t>
            </a:r>
            <a:endParaRPr lang="en-US" dirty="0">
              <a:latin typeface="Book Antiqua" panose="02040602050305030304" pitchFamily="18" charset="0"/>
            </a:endParaRPr>
          </a:p>
          <a:p>
            <a:r>
              <a:rPr lang="en-US" dirty="0">
                <a:latin typeface="Book Antiqua" panose="02040602050305030304" pitchFamily="18" charset="0"/>
              </a:rPr>
              <a:t>May 24, 2023</a:t>
            </a:r>
          </a:p>
        </p:txBody>
      </p:sp>
      <p:sp>
        <p:nvSpPr>
          <p:cNvPr id="4" name="Slide Number Placeholder 3"/>
          <p:cNvSpPr>
            <a:spLocks noGrp="1"/>
          </p:cNvSpPr>
          <p:nvPr>
            <p:ph type="sldNum" sz="quarter" idx="12"/>
          </p:nvPr>
        </p:nvSpPr>
        <p:spPr/>
        <p:txBody>
          <a:bodyPr/>
          <a:lstStyle/>
          <a:p>
            <a:fld id="{906BEE08-FFC0-447F-8ADF-126BA35B6C0E}" type="slidenum">
              <a:rPr lang="en-US" smtClean="0"/>
              <a:t>1</a:t>
            </a:fld>
            <a:endParaRPr lang="en-US" dirty="0"/>
          </a:p>
        </p:txBody>
      </p:sp>
      <mc:AlternateContent xmlns:mc="http://schemas.openxmlformats.org/markup-compatibility/2006">
        <mc:Choice xmlns:am3d="http://schemas.microsoft.com/office/drawing/2017/model3d" Requires="am3d">
          <p:graphicFrame>
            <p:nvGraphicFramePr>
              <p:cNvPr id="5" name="3D Model 4" descr="Sun">
                <a:extLst>
                  <a:ext uri="{FF2B5EF4-FFF2-40B4-BE49-F238E27FC236}">
                    <a16:creationId xmlns:a16="http://schemas.microsoft.com/office/drawing/2014/main" id="{9816B8D5-4EDD-9683-6628-7B022A160D71}"/>
                  </a:ext>
                </a:extLst>
              </p:cNvPr>
              <p:cNvGraphicFramePr>
                <a:graphicFrameLocks noChangeAspect="1"/>
              </p:cNvGraphicFramePr>
              <p:nvPr>
                <p:extLst>
                  <p:ext uri="{D42A27DB-BD31-4B8C-83A1-F6EECF244321}">
                    <p14:modId xmlns:p14="http://schemas.microsoft.com/office/powerpoint/2010/main" val="344908053"/>
                  </p:ext>
                </p:extLst>
              </p:nvPr>
            </p:nvGraphicFramePr>
            <p:xfrm>
              <a:off x="4141843" y="-11722"/>
              <a:ext cx="1850913" cy="1835024"/>
            </p:xfrm>
            <a:graphic>
              <a:graphicData uri="http://schemas.microsoft.com/office/drawing/2017/model3d">
                <am3d:model3d r:embed="rId4">
                  <am3d:spPr>
                    <a:xfrm>
                      <a:off x="0" y="0"/>
                      <a:ext cx="1850913" cy="1835024"/>
                    </a:xfrm>
                    <a:prstGeom prst="rect">
                      <a:avLst/>
                    </a:prstGeom>
                  </am3d:spPr>
                  <am3d:camera>
                    <am3d:pos x="0" y="0" z="71930940"/>
                    <am3d:up dx="0" dy="36000000" dz="0"/>
                    <am3d:lookAt x="0" y="0" z="0"/>
                    <am3d:perspective fov="2700000"/>
                  </am3d:camera>
                  <am3d:trans>
                    <am3d:meterPerModelUnit n="3660073" d="1000000"/>
                    <am3d:preTrans dx="3" dy="-18000000" dz="0"/>
                    <am3d:scale>
                      <am3d:sx n="1000000" d="1000000"/>
                      <am3d:sy n="1000000" d="1000000"/>
                      <am3d:sz n="1000000" d="1000000"/>
                    </am3d:scale>
                    <am3d:rot/>
                    <am3d:postTrans dx="0" dy="0" dz="0"/>
                  </am3d:trans>
                  <am3d:raster rName="Office3DRenderer" rVer="16.0.8326">
                    <am3d:blip r:embed="rId5"/>
                  </am3d:raster>
                  <am3d:objViewport viewportSz="29312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un">
                <a:extLst>
                  <a:ext uri="{FF2B5EF4-FFF2-40B4-BE49-F238E27FC236}">
                    <a16:creationId xmlns:a16="http://schemas.microsoft.com/office/drawing/2014/main" id="{9816B8D5-4EDD-9683-6628-7B022A160D71}"/>
                  </a:ext>
                </a:extLst>
              </p:cNvPr>
              <p:cNvPicPr>
                <a:picLocks noGrp="1" noRot="1" noChangeAspect="1" noMove="1" noResize="1" noEditPoints="1" noAdjustHandles="1" noChangeArrowheads="1" noChangeShapeType="1" noCrop="1"/>
              </p:cNvPicPr>
              <p:nvPr/>
            </p:nvPicPr>
            <p:blipFill>
              <a:blip r:embed="rId5"/>
              <a:stretch>
                <a:fillRect/>
              </a:stretch>
            </p:blipFill>
            <p:spPr>
              <a:xfrm>
                <a:off x="4141843" y="-11722"/>
                <a:ext cx="1850913" cy="1835024"/>
              </a:xfrm>
              <a:prstGeom prst="rect">
                <a:avLst/>
              </a:prstGeom>
            </p:spPr>
          </p:pic>
        </mc:Fallback>
      </mc:AlternateContent>
    </p:spTree>
    <p:extLst>
      <p:ext uri="{BB962C8B-B14F-4D97-AF65-F5344CB8AC3E}">
        <p14:creationId xmlns:p14="http://schemas.microsoft.com/office/powerpoint/2010/main" val="332436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14400"/>
            <a:ext cx="6172200" cy="1752600"/>
          </a:xfrm>
        </p:spPr>
        <p:txBody>
          <a:bodyPr>
            <a:normAutofit/>
          </a:bodyPr>
          <a:lstStyle/>
          <a:p>
            <a:r>
              <a:rPr lang="en-US" sz="4400" dirty="0"/>
              <a:t>Personal Devices</a:t>
            </a:r>
          </a:p>
        </p:txBody>
      </p:sp>
      <p:sp>
        <p:nvSpPr>
          <p:cNvPr id="3" name="Subtitle 2"/>
          <p:cNvSpPr>
            <a:spLocks noGrp="1"/>
          </p:cNvSpPr>
          <p:nvPr>
            <p:ph type="subTitle" idx="1"/>
          </p:nvPr>
        </p:nvSpPr>
        <p:spPr>
          <a:xfrm>
            <a:off x="3124200" y="3048000"/>
            <a:ext cx="6172200" cy="1371600"/>
          </a:xfrm>
        </p:spPr>
        <p:txBody>
          <a:bodyPr>
            <a:normAutofit/>
          </a:bodyPr>
          <a:lstStyle/>
          <a:p>
            <a:r>
              <a:rPr lang="en-US" sz="3600" dirty="0"/>
              <a:t>A FOIA Minefield</a:t>
            </a:r>
          </a:p>
        </p:txBody>
      </p:sp>
      <p:sp>
        <p:nvSpPr>
          <p:cNvPr id="4" name="Slide Number Placeholder 3"/>
          <p:cNvSpPr>
            <a:spLocks noGrp="1"/>
          </p:cNvSpPr>
          <p:nvPr>
            <p:ph type="sldNum" sz="quarter" idx="12"/>
          </p:nvPr>
        </p:nvSpPr>
        <p:spPr/>
        <p:txBody>
          <a:bodyPr/>
          <a:lstStyle/>
          <a:p>
            <a:fld id="{906BEE08-FFC0-447F-8ADF-126BA35B6C0E}" type="slidenum">
              <a:rPr lang="en-US" smtClean="0"/>
              <a:t>10</a:t>
            </a:fld>
            <a:endParaRPr lang="en-US" dirty="0"/>
          </a:p>
        </p:txBody>
      </p:sp>
      <p:pic>
        <p:nvPicPr>
          <p:cNvPr id="6" name="Graphic 5" descr="Internet">
            <a:extLst>
              <a:ext uri="{FF2B5EF4-FFF2-40B4-BE49-F238E27FC236}">
                <a16:creationId xmlns:a16="http://schemas.microsoft.com/office/drawing/2014/main" id="{EB31B5F7-7290-C061-480F-00EBF33FA8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4931" y="3886200"/>
            <a:ext cx="1667608" cy="1667608"/>
          </a:xfrm>
          <a:prstGeom prst="rect">
            <a:avLst/>
          </a:prstGeom>
        </p:spPr>
      </p:pic>
    </p:spTree>
    <p:extLst>
      <p:ext uri="{BB962C8B-B14F-4D97-AF65-F5344CB8AC3E}">
        <p14:creationId xmlns:p14="http://schemas.microsoft.com/office/powerpoint/2010/main" val="73787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t>Are records on personal devices “Public Records?”</a:t>
            </a:r>
          </a:p>
        </p:txBody>
      </p:sp>
      <p:sp>
        <p:nvSpPr>
          <p:cNvPr id="3" name="Content Placeholder 2"/>
          <p:cNvSpPr>
            <a:spLocks noGrp="1"/>
          </p:cNvSpPr>
          <p:nvPr>
            <p:ph sz="quarter" idx="1"/>
          </p:nvPr>
        </p:nvSpPr>
        <p:spPr/>
        <p:txBody>
          <a:bodyPr/>
          <a:lstStyle/>
          <a:p>
            <a:pPr marL="0" indent="0">
              <a:buNone/>
            </a:pPr>
            <a:endParaRPr lang="en-US" dirty="0"/>
          </a:p>
          <a:p>
            <a:pPr lvl="1"/>
            <a:r>
              <a:rPr lang="en-US" dirty="0"/>
              <a:t>"Public records" means all records, reports, forms, writings, letters, memoranda, books, papers, maps, photographs, microfilms, cards, tapes, recordings, electronic data processing records, </a:t>
            </a:r>
            <a:r>
              <a:rPr lang="en-US" b="1" dirty="0">
                <a:solidFill>
                  <a:srgbClr val="7030A0"/>
                </a:solidFill>
              </a:rPr>
              <a:t>electronic communications</a:t>
            </a:r>
            <a:r>
              <a:rPr lang="en-US" dirty="0"/>
              <a:t>, recorded information and all other documentary materials </a:t>
            </a:r>
            <a:r>
              <a:rPr lang="en-US" b="1" dirty="0">
                <a:solidFill>
                  <a:schemeClr val="accent1">
                    <a:lumMod val="75000"/>
                  </a:schemeClr>
                </a:solidFill>
              </a:rPr>
              <a:t>pertaining to the transaction of public business</a:t>
            </a:r>
            <a:r>
              <a:rPr lang="en-US" dirty="0"/>
              <a:t>, regardless of physical form or characteristics, </a:t>
            </a:r>
            <a:r>
              <a:rPr lang="en-US" b="1" dirty="0">
                <a:solidFill>
                  <a:schemeClr val="accent2">
                    <a:lumMod val="75000"/>
                  </a:schemeClr>
                </a:solidFill>
              </a:rPr>
              <a:t>having been prepared by or for, or having been or being used by, received by, in the possession of, or under the control of any public body.</a:t>
            </a:r>
          </a:p>
        </p:txBody>
      </p:sp>
      <p:sp>
        <p:nvSpPr>
          <p:cNvPr id="4" name="Slide Number Placeholder 3"/>
          <p:cNvSpPr>
            <a:spLocks noGrp="1"/>
          </p:cNvSpPr>
          <p:nvPr>
            <p:ph type="sldNum" sz="quarter" idx="15"/>
          </p:nvPr>
        </p:nvSpPr>
        <p:spPr/>
        <p:txBody>
          <a:bodyPr/>
          <a:lstStyle/>
          <a:p>
            <a:fld id="{906BEE08-FFC0-447F-8ADF-126BA35B6C0E}" type="slidenum">
              <a:rPr lang="en-US" smtClean="0"/>
              <a:t>11</a:t>
            </a:fld>
            <a:endParaRPr lang="en-US" dirty="0"/>
          </a:p>
        </p:txBody>
      </p:sp>
    </p:spTree>
    <p:extLst>
      <p:ext uri="{BB962C8B-B14F-4D97-AF65-F5344CB8AC3E}">
        <p14:creationId xmlns:p14="http://schemas.microsoft.com/office/powerpoint/2010/main" val="335206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b="1" dirty="0"/>
              <a:t>Electronic communications</a:t>
            </a:r>
          </a:p>
        </p:txBody>
      </p:sp>
      <p:sp>
        <p:nvSpPr>
          <p:cNvPr id="3" name="Content Placeholder 2"/>
          <p:cNvSpPr>
            <a:spLocks noGrp="1"/>
          </p:cNvSpPr>
          <p:nvPr>
            <p:ph sz="quarter" idx="1"/>
          </p:nvPr>
        </p:nvSpPr>
        <p:spPr>
          <a:xfrm>
            <a:off x="457200" y="1107404"/>
            <a:ext cx="7467600" cy="5330952"/>
          </a:xfrm>
        </p:spPr>
        <p:txBody>
          <a:bodyPr>
            <a:normAutofit/>
          </a:bodyPr>
          <a:lstStyle/>
          <a:p>
            <a:pPr lvl="1"/>
            <a:r>
              <a:rPr lang="en-US" dirty="0"/>
              <a:t>Illinois Supreme Court case:</a:t>
            </a:r>
          </a:p>
          <a:p>
            <a:pPr lvl="3"/>
            <a:r>
              <a:rPr lang="en-US" dirty="0"/>
              <a:t>Instant messages exchanged on private devices by council members during public meeting</a:t>
            </a:r>
          </a:p>
          <a:p>
            <a:pPr lvl="3"/>
            <a:endParaRPr lang="en-US" dirty="0"/>
          </a:p>
          <a:p>
            <a:pPr lvl="3"/>
            <a:r>
              <a:rPr lang="en-US" dirty="0"/>
              <a:t>To constitute a public record:</a:t>
            </a:r>
          </a:p>
          <a:p>
            <a:pPr marL="1005840" lvl="3" indent="0">
              <a:buNone/>
            </a:pPr>
            <a:endParaRPr lang="en-US" dirty="0"/>
          </a:p>
          <a:p>
            <a:pPr lvl="4"/>
            <a:r>
              <a:rPr lang="en-US" dirty="0"/>
              <a:t>Must pertain to public business</a:t>
            </a:r>
          </a:p>
          <a:p>
            <a:pPr lvl="3"/>
            <a:endParaRPr lang="en-US" dirty="0"/>
          </a:p>
          <a:p>
            <a:pPr lvl="4"/>
            <a:r>
              <a:rPr lang="en-US" dirty="0"/>
              <a:t>have been prepared by or for, used by, received by or possessed by a </a:t>
            </a:r>
            <a:r>
              <a:rPr lang="en-US" b="1" dirty="0">
                <a:solidFill>
                  <a:srgbClr val="FF0000"/>
                </a:solidFill>
              </a:rPr>
              <a:t>public body</a:t>
            </a:r>
          </a:p>
          <a:p>
            <a:pPr lvl="3"/>
            <a:endParaRPr lang="en-US" b="1" dirty="0">
              <a:solidFill>
                <a:srgbClr val="FF0000"/>
              </a:solidFill>
            </a:endParaRPr>
          </a:p>
          <a:p>
            <a:pPr lvl="3"/>
            <a:r>
              <a:rPr lang="en-US" b="1" dirty="0">
                <a:solidFill>
                  <a:srgbClr val="FF0000"/>
                </a:solidFill>
              </a:rPr>
              <a:t>When messages sent/received while council members are functioning collectively as a public body, they are a public record</a:t>
            </a:r>
          </a:p>
          <a:p>
            <a:pPr lvl="3"/>
            <a:endParaRPr lang="en-US" b="1" dirty="0">
              <a:solidFill>
                <a:srgbClr val="FF0000"/>
              </a:solidFill>
            </a:endParaRPr>
          </a:p>
          <a:p>
            <a:pPr lvl="1"/>
            <a:r>
              <a:rPr lang="en-US" i="1" dirty="0"/>
              <a:t>Champaign v. Madigan, </a:t>
            </a:r>
            <a:r>
              <a:rPr lang="en-US" dirty="0"/>
              <a:t>2013 IL APP (4</a:t>
            </a:r>
            <a:r>
              <a:rPr lang="en-US" baseline="30000" dirty="0"/>
              <a:t>th</a:t>
            </a:r>
            <a:r>
              <a:rPr lang="en-US" dirty="0"/>
              <a:t>) 120662</a:t>
            </a:r>
          </a:p>
          <a:p>
            <a:pPr lvl="1"/>
            <a:endParaRPr lang="en-US" b="1" dirty="0">
              <a:solidFill>
                <a:srgbClr val="FF0000"/>
              </a:solidFill>
            </a:endParaRPr>
          </a:p>
        </p:txBody>
      </p:sp>
      <p:sp>
        <p:nvSpPr>
          <p:cNvPr id="4" name="Slide Number Placeholder 3"/>
          <p:cNvSpPr>
            <a:spLocks noGrp="1"/>
          </p:cNvSpPr>
          <p:nvPr>
            <p:ph type="sldNum" sz="quarter" idx="15"/>
          </p:nvPr>
        </p:nvSpPr>
        <p:spPr/>
        <p:txBody>
          <a:bodyPr/>
          <a:lstStyle/>
          <a:p>
            <a:fld id="{906BEE08-FFC0-447F-8ADF-126BA35B6C0E}" type="slidenum">
              <a:rPr lang="en-US" smtClean="0"/>
              <a:t>12</a:t>
            </a:fld>
            <a:endParaRPr lang="en-US" dirty="0"/>
          </a:p>
        </p:txBody>
      </p:sp>
      <mc:AlternateContent xmlns:mc="http://schemas.openxmlformats.org/markup-compatibility/2006">
        <mc:Choice xmlns:am3d="http://schemas.microsoft.com/office/drawing/2017/model3d" Requires="am3d">
          <p:graphicFrame>
            <p:nvGraphicFramePr>
              <p:cNvPr id="7" name="3D Model 6" descr="Send Email">
                <a:extLst>
                  <a:ext uri="{FF2B5EF4-FFF2-40B4-BE49-F238E27FC236}">
                    <a16:creationId xmlns:a16="http://schemas.microsoft.com/office/drawing/2014/main" id="{3F48B4D2-AF59-738E-BB8E-EA392C73A2B4}"/>
                  </a:ext>
                </a:extLst>
              </p:cNvPr>
              <p:cNvGraphicFramePr>
                <a:graphicFrameLocks noChangeAspect="1"/>
              </p:cNvGraphicFramePr>
              <p:nvPr>
                <p:extLst>
                  <p:ext uri="{D42A27DB-BD31-4B8C-83A1-F6EECF244321}">
                    <p14:modId xmlns:p14="http://schemas.microsoft.com/office/powerpoint/2010/main" val="4253444208"/>
                  </p:ext>
                </p:extLst>
              </p:nvPr>
            </p:nvGraphicFramePr>
            <p:xfrm>
              <a:off x="6130775" y="680482"/>
              <a:ext cx="2556025" cy="2780756"/>
            </p:xfrm>
            <a:graphic>
              <a:graphicData uri="http://schemas.microsoft.com/office/drawing/2017/model3d">
                <am3d:model3d r:embed="rId2">
                  <am3d:spPr>
                    <a:xfrm>
                      <a:off x="0" y="0"/>
                      <a:ext cx="2556025" cy="2780756"/>
                    </a:xfrm>
                    <a:prstGeom prst="rect">
                      <a:avLst/>
                    </a:prstGeom>
                  </am3d:spPr>
                  <am3d:camera>
                    <am3d:pos x="0" y="0" z="65142552"/>
                    <am3d:up dx="0" dy="36000000" dz="0"/>
                    <am3d:lookAt x="0" y="0" z="0"/>
                    <am3d:perspective fov="2700000"/>
                  </am3d:camera>
                  <am3d:trans>
                    <am3d:meterPerModelUnit n="58618" d="1000000"/>
                    <am3d:preTrans dx="-6021863" dy="-14836497" dz="-78682"/>
                    <am3d:scale>
                      <am3d:sx n="1000000" d="1000000"/>
                      <am3d:sy n="1000000" d="1000000"/>
                      <am3d:sz n="1000000" d="1000000"/>
                    </am3d:scale>
                    <am3d:rot ax="664702" ay="1304763" az="248940"/>
                    <am3d:postTrans dx="0" dy="0" dz="0"/>
                  </am3d:trans>
                  <am3d:raster rName="Office3DRenderer" rVer="16.0.8326">
                    <am3d:blip r:embed="rId3"/>
                  </am3d:raster>
                  <am3d:objViewport viewportSz="35435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Send Email">
                <a:extLst>
                  <a:ext uri="{FF2B5EF4-FFF2-40B4-BE49-F238E27FC236}">
                    <a16:creationId xmlns:a16="http://schemas.microsoft.com/office/drawing/2014/main" id="{3F48B4D2-AF59-738E-BB8E-EA392C73A2B4}"/>
                  </a:ext>
                </a:extLst>
              </p:cNvPr>
              <p:cNvPicPr>
                <a:picLocks noGrp="1" noRot="1" noChangeAspect="1" noMove="1" noResize="1" noEditPoints="1" noAdjustHandles="1" noChangeArrowheads="1" noChangeShapeType="1" noCrop="1"/>
              </p:cNvPicPr>
              <p:nvPr/>
            </p:nvPicPr>
            <p:blipFill>
              <a:blip r:embed="rId3"/>
              <a:stretch>
                <a:fillRect/>
              </a:stretch>
            </p:blipFill>
            <p:spPr>
              <a:xfrm>
                <a:off x="6130775" y="680482"/>
                <a:ext cx="2556025" cy="2780756"/>
              </a:xfrm>
              <a:prstGeom prst="rect">
                <a:avLst/>
              </a:prstGeom>
            </p:spPr>
          </p:pic>
        </mc:Fallback>
      </mc:AlternateContent>
    </p:spTree>
    <p:extLst>
      <p:ext uri="{BB962C8B-B14F-4D97-AF65-F5344CB8AC3E}">
        <p14:creationId xmlns:p14="http://schemas.microsoft.com/office/powerpoint/2010/main" val="137171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36094"/>
          </a:xfrm>
        </p:spPr>
        <p:txBody>
          <a:bodyPr>
            <a:normAutofit fontScale="90000"/>
          </a:bodyPr>
          <a:lstStyle/>
          <a:p>
            <a:r>
              <a:rPr lang="en-US" b="1" dirty="0"/>
              <a:t>Is a “Public body” just the governing board?</a:t>
            </a:r>
          </a:p>
        </p:txBody>
      </p:sp>
      <p:sp>
        <p:nvSpPr>
          <p:cNvPr id="3" name="Content Placeholder 2"/>
          <p:cNvSpPr>
            <a:spLocks noGrp="1"/>
          </p:cNvSpPr>
          <p:nvPr>
            <p:ph sz="quarter" idx="1"/>
          </p:nvPr>
        </p:nvSpPr>
        <p:spPr>
          <a:xfrm>
            <a:off x="457200" y="1110732"/>
            <a:ext cx="7467600" cy="4873752"/>
          </a:xfrm>
        </p:spPr>
        <p:txBody>
          <a:bodyPr>
            <a:normAutofit fontScale="85000" lnSpcReduction="20000"/>
          </a:bodyPr>
          <a:lstStyle/>
          <a:p>
            <a:endParaRPr lang="en-US" dirty="0"/>
          </a:p>
          <a:p>
            <a:r>
              <a:rPr lang="en-US" dirty="0"/>
              <a:t>Non-profit wants text messages and emails from personal phones and accounts of </a:t>
            </a:r>
            <a:r>
              <a:rPr lang="en-US" dirty="0">
                <a:solidFill>
                  <a:srgbClr val="FF0000"/>
                </a:solidFill>
              </a:rPr>
              <a:t>mayor, public health commissioner</a:t>
            </a:r>
          </a:p>
          <a:p>
            <a:endParaRPr lang="en-US" dirty="0"/>
          </a:p>
          <a:p>
            <a:r>
              <a:rPr lang="en-US" dirty="0"/>
              <a:t>City claims NOT public records because they are on private devices and individual officials are not public bodies.</a:t>
            </a:r>
          </a:p>
          <a:p>
            <a:endParaRPr lang="en-US" dirty="0"/>
          </a:p>
          <a:p>
            <a:r>
              <a:rPr lang="en-US" dirty="0"/>
              <a:t>Court finds that individual officials can act on behalf of City without the quorum requirement for a public meeting. </a:t>
            </a:r>
            <a:r>
              <a:rPr lang="en-US" dirty="0">
                <a:solidFill>
                  <a:srgbClr val="FF0000"/>
                </a:solidFill>
              </a:rPr>
              <a:t>Individual officials can function as a PUBLIC BODY outside of a public meeting</a:t>
            </a:r>
          </a:p>
          <a:p>
            <a:endParaRPr lang="en-US" dirty="0"/>
          </a:p>
          <a:p>
            <a:r>
              <a:rPr lang="en-US" dirty="0">
                <a:solidFill>
                  <a:schemeClr val="accent2">
                    <a:lumMod val="75000"/>
                  </a:schemeClr>
                </a:solidFill>
              </a:rPr>
              <a:t>Texts and emails must be produced.</a:t>
            </a:r>
          </a:p>
          <a:p>
            <a:endParaRPr lang="en-US" dirty="0">
              <a:solidFill>
                <a:schemeClr val="accent2">
                  <a:lumMod val="75000"/>
                </a:schemeClr>
              </a:solidFill>
            </a:endParaRPr>
          </a:p>
          <a:p>
            <a:r>
              <a:rPr lang="en-US" i="1" dirty="0"/>
              <a:t>BGA v. City of Chicago</a:t>
            </a:r>
            <a:r>
              <a:rPr lang="en-US" dirty="0"/>
              <a:t>, 2020 IL App (1</a:t>
            </a:r>
            <a:r>
              <a:rPr lang="en-US" baseline="30000" dirty="0"/>
              <a:t>st</a:t>
            </a:r>
            <a:r>
              <a:rPr lang="en-US" dirty="0"/>
              <a:t>) 190038</a:t>
            </a:r>
          </a:p>
          <a:p>
            <a:endParaRPr lang="en-US" dirty="0">
              <a:solidFill>
                <a:schemeClr val="accent2">
                  <a:lumMod val="75000"/>
                </a:schemeClr>
              </a:solidFill>
            </a:endParaRPr>
          </a:p>
          <a:p>
            <a:endParaRPr lang="en-US" dirty="0"/>
          </a:p>
          <a:p>
            <a:endParaRPr lang="en-US" dirty="0"/>
          </a:p>
          <a:p>
            <a:endParaRPr lang="en-US" dirty="0"/>
          </a:p>
        </p:txBody>
      </p:sp>
      <p:sp>
        <p:nvSpPr>
          <p:cNvPr id="4" name="Slide Number Placeholder 3"/>
          <p:cNvSpPr>
            <a:spLocks noGrp="1"/>
          </p:cNvSpPr>
          <p:nvPr>
            <p:ph type="sldNum" sz="quarter" idx="15"/>
          </p:nvPr>
        </p:nvSpPr>
        <p:spPr/>
        <p:txBody>
          <a:bodyPr/>
          <a:lstStyle/>
          <a:p>
            <a:fld id="{906BEE08-FFC0-447F-8ADF-126BA35B6C0E}" type="slidenum">
              <a:rPr lang="en-US" smtClean="0"/>
              <a:t>13</a:t>
            </a:fld>
            <a:endParaRPr lang="en-US" dirty="0"/>
          </a:p>
        </p:txBody>
      </p:sp>
    </p:spTree>
    <p:extLst>
      <p:ext uri="{BB962C8B-B14F-4D97-AF65-F5344CB8AC3E}">
        <p14:creationId xmlns:p14="http://schemas.microsoft.com/office/powerpoint/2010/main" val="278676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838200"/>
          </a:xfrm>
        </p:spPr>
        <p:txBody>
          <a:bodyPr/>
          <a:lstStyle/>
          <a:p>
            <a:r>
              <a:rPr lang="en-US" b="1" dirty="0"/>
              <a:t>What’s a FOIA Officer to Do?</a:t>
            </a:r>
          </a:p>
        </p:txBody>
      </p:sp>
      <p:sp>
        <p:nvSpPr>
          <p:cNvPr id="3" name="Content Placeholder 2"/>
          <p:cNvSpPr>
            <a:spLocks noGrp="1"/>
          </p:cNvSpPr>
          <p:nvPr>
            <p:ph sz="quarter" idx="1"/>
          </p:nvPr>
        </p:nvSpPr>
        <p:spPr>
          <a:xfrm>
            <a:off x="457200" y="1381506"/>
            <a:ext cx="7467600" cy="4873752"/>
          </a:xfrm>
        </p:spPr>
        <p:txBody>
          <a:bodyPr>
            <a:normAutofit fontScale="92500"/>
          </a:bodyPr>
          <a:lstStyle/>
          <a:p>
            <a:pPr marL="0" indent="0">
              <a:buNone/>
            </a:pPr>
            <a:endParaRPr lang="en-US" dirty="0"/>
          </a:p>
          <a:p>
            <a:r>
              <a:rPr lang="en-US" dirty="0"/>
              <a:t>Check public email accounts, phone accounts, paper documents</a:t>
            </a:r>
          </a:p>
          <a:p>
            <a:endParaRPr lang="en-US" dirty="0"/>
          </a:p>
          <a:p>
            <a:r>
              <a:rPr lang="en-US" dirty="0">
                <a:solidFill>
                  <a:srgbClr val="FF0000"/>
                </a:solidFill>
              </a:rPr>
              <a:t>Must ask employees to search their personal accounts</a:t>
            </a:r>
          </a:p>
          <a:p>
            <a:endParaRPr lang="en-US" dirty="0">
              <a:solidFill>
                <a:srgbClr val="FF0000"/>
              </a:solidFill>
            </a:endParaRPr>
          </a:p>
          <a:p>
            <a:r>
              <a:rPr lang="en-US" dirty="0">
                <a:solidFill>
                  <a:schemeClr val="accent2">
                    <a:lumMod val="75000"/>
                  </a:schemeClr>
                </a:solidFill>
              </a:rPr>
              <a:t>May need to provide records that discuss public business if they were used by, received by, under the control of, or in the possession of a PUBLIC BODY including individual officials</a:t>
            </a:r>
          </a:p>
          <a:p>
            <a:endParaRPr lang="en-US" dirty="0"/>
          </a:p>
          <a:p>
            <a:r>
              <a:rPr lang="en-US" dirty="0"/>
              <a:t>Put employees and elected officials on notice</a:t>
            </a:r>
          </a:p>
        </p:txBody>
      </p:sp>
      <p:sp>
        <p:nvSpPr>
          <p:cNvPr id="4" name="Slide Number Placeholder 3"/>
          <p:cNvSpPr>
            <a:spLocks noGrp="1"/>
          </p:cNvSpPr>
          <p:nvPr>
            <p:ph type="sldNum" sz="quarter" idx="15"/>
          </p:nvPr>
        </p:nvSpPr>
        <p:spPr/>
        <p:txBody>
          <a:bodyPr/>
          <a:lstStyle/>
          <a:p>
            <a:fld id="{906BEE08-FFC0-447F-8ADF-126BA35B6C0E}" type="slidenum">
              <a:rPr lang="en-US" smtClean="0"/>
              <a:t>14</a:t>
            </a:fld>
            <a:endParaRPr lang="en-US" dirty="0"/>
          </a:p>
        </p:txBody>
      </p:sp>
      <p:pic>
        <p:nvPicPr>
          <p:cNvPr id="6" name="Graphic 5" descr="Help">
            <a:extLst>
              <a:ext uri="{FF2B5EF4-FFF2-40B4-BE49-F238E27FC236}">
                <a16:creationId xmlns:a16="http://schemas.microsoft.com/office/drawing/2014/main" id="{314AE52F-FFE1-D6AF-5289-730F78E4B8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0400" y="304800"/>
            <a:ext cx="1295400" cy="1295400"/>
          </a:xfrm>
          <a:prstGeom prst="rect">
            <a:avLst/>
          </a:prstGeom>
        </p:spPr>
      </p:pic>
    </p:spTree>
    <p:extLst>
      <p:ext uri="{BB962C8B-B14F-4D97-AF65-F5344CB8AC3E}">
        <p14:creationId xmlns:p14="http://schemas.microsoft.com/office/powerpoint/2010/main" val="43778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05F7-094E-FF86-B2D9-F9E3F9BB4794}"/>
              </a:ext>
            </a:extLst>
          </p:cNvPr>
          <p:cNvSpPr>
            <a:spLocks noGrp="1"/>
          </p:cNvSpPr>
          <p:nvPr>
            <p:ph type="title"/>
          </p:nvPr>
        </p:nvSpPr>
        <p:spPr>
          <a:xfrm>
            <a:off x="533400" y="0"/>
            <a:ext cx="7467600" cy="1143000"/>
          </a:xfrm>
        </p:spPr>
        <p:txBody>
          <a:bodyPr/>
          <a:lstStyle/>
          <a:p>
            <a:r>
              <a:rPr lang="en-US" b="1" dirty="0"/>
              <a:t>Lessons learned</a:t>
            </a:r>
          </a:p>
        </p:txBody>
      </p:sp>
      <p:sp>
        <p:nvSpPr>
          <p:cNvPr id="3" name="Content Placeholder 2">
            <a:extLst>
              <a:ext uri="{FF2B5EF4-FFF2-40B4-BE49-F238E27FC236}">
                <a16:creationId xmlns:a16="http://schemas.microsoft.com/office/drawing/2014/main" id="{8BC37B57-72C6-8CE1-5CEE-662920EDFD28}"/>
              </a:ext>
            </a:extLst>
          </p:cNvPr>
          <p:cNvSpPr>
            <a:spLocks noGrp="1"/>
          </p:cNvSpPr>
          <p:nvPr>
            <p:ph sz="quarter" idx="1"/>
          </p:nvPr>
        </p:nvSpPr>
        <p:spPr/>
        <p:txBody>
          <a:bodyPr/>
          <a:lstStyle/>
          <a:p>
            <a:r>
              <a:rPr lang="en-US" dirty="0"/>
              <a:t>Avoid using private devices to conduct public business</a:t>
            </a:r>
          </a:p>
          <a:p>
            <a:endParaRPr lang="en-US" dirty="0"/>
          </a:p>
          <a:p>
            <a:r>
              <a:rPr lang="en-US" dirty="0"/>
              <a:t>Treat every communication as though it is formal correspondence on letterhead</a:t>
            </a:r>
          </a:p>
          <a:p>
            <a:endParaRPr lang="en-US" dirty="0"/>
          </a:p>
          <a:p>
            <a:r>
              <a:rPr lang="en-US" dirty="0"/>
              <a:t>Don’t assume the communication will never see the light of day</a:t>
            </a:r>
          </a:p>
          <a:p>
            <a:pPr lvl="1"/>
            <a:r>
              <a:rPr lang="en-US" dirty="0"/>
              <a:t>Screen shots can be leaked</a:t>
            </a:r>
          </a:p>
          <a:p>
            <a:pPr lvl="1"/>
            <a:r>
              <a:rPr lang="en-US" dirty="0"/>
              <a:t>FOIA disclosure</a:t>
            </a:r>
          </a:p>
          <a:p>
            <a:pPr lvl="1"/>
            <a:r>
              <a:rPr lang="en-US" dirty="0"/>
              <a:t>Discovery in lawsuits</a:t>
            </a:r>
          </a:p>
        </p:txBody>
      </p:sp>
      <p:sp>
        <p:nvSpPr>
          <p:cNvPr id="4" name="Slide Number Placeholder 3">
            <a:extLst>
              <a:ext uri="{FF2B5EF4-FFF2-40B4-BE49-F238E27FC236}">
                <a16:creationId xmlns:a16="http://schemas.microsoft.com/office/drawing/2014/main" id="{5D12A289-B627-6AB4-F50F-4ACC4B5A8F98}"/>
              </a:ext>
            </a:extLst>
          </p:cNvPr>
          <p:cNvSpPr>
            <a:spLocks noGrp="1"/>
          </p:cNvSpPr>
          <p:nvPr>
            <p:ph type="sldNum" sz="quarter" idx="15"/>
          </p:nvPr>
        </p:nvSpPr>
        <p:spPr/>
        <p:txBody>
          <a:bodyPr/>
          <a:lstStyle/>
          <a:p>
            <a:fld id="{906BEE08-FFC0-447F-8ADF-126BA35B6C0E}" type="slidenum">
              <a:rPr lang="en-US" smtClean="0"/>
              <a:t>15</a:t>
            </a:fld>
            <a:endParaRPr lang="en-US" dirty="0"/>
          </a:p>
        </p:txBody>
      </p:sp>
      <p:pic>
        <p:nvPicPr>
          <p:cNvPr id="6" name="Graphic 5" descr="Person with idea">
            <a:extLst>
              <a:ext uri="{FF2B5EF4-FFF2-40B4-BE49-F238E27FC236}">
                <a16:creationId xmlns:a16="http://schemas.microsoft.com/office/drawing/2014/main" id="{6B2D7634-1B0E-0272-CC09-FF5A3E1F72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76200"/>
            <a:ext cx="1600200" cy="1600200"/>
          </a:xfrm>
          <a:prstGeom prst="rect">
            <a:avLst/>
          </a:prstGeom>
        </p:spPr>
      </p:pic>
    </p:spTree>
    <p:extLst>
      <p:ext uri="{BB962C8B-B14F-4D97-AF65-F5344CB8AC3E}">
        <p14:creationId xmlns:p14="http://schemas.microsoft.com/office/powerpoint/2010/main" val="2370745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00200"/>
            <a:ext cx="6172200" cy="1447800"/>
          </a:xfrm>
        </p:spPr>
        <p:txBody>
          <a:bodyPr>
            <a:normAutofit/>
          </a:bodyPr>
          <a:lstStyle/>
          <a:p>
            <a:r>
              <a:rPr lang="en-US" sz="4400" dirty="0"/>
              <a:t>Ongoing investigations</a:t>
            </a:r>
          </a:p>
        </p:txBody>
      </p:sp>
      <p:sp>
        <p:nvSpPr>
          <p:cNvPr id="3" name="Subtitle 2"/>
          <p:cNvSpPr>
            <a:spLocks noGrp="1"/>
          </p:cNvSpPr>
          <p:nvPr>
            <p:ph type="subTitle" idx="1"/>
          </p:nvPr>
        </p:nvSpPr>
        <p:spPr/>
        <p:txBody>
          <a:bodyPr/>
          <a:lstStyle/>
          <a:p>
            <a:r>
              <a:rPr lang="en-US" dirty="0"/>
              <a:t>How can a public body properly withhold law enforcement records?</a:t>
            </a:r>
          </a:p>
        </p:txBody>
      </p:sp>
      <p:sp>
        <p:nvSpPr>
          <p:cNvPr id="4" name="Slide Number Placeholder 3"/>
          <p:cNvSpPr>
            <a:spLocks noGrp="1"/>
          </p:cNvSpPr>
          <p:nvPr>
            <p:ph type="sldNum" sz="quarter" idx="12"/>
          </p:nvPr>
        </p:nvSpPr>
        <p:spPr/>
        <p:txBody>
          <a:bodyPr/>
          <a:lstStyle/>
          <a:p>
            <a:fld id="{906BEE08-FFC0-447F-8ADF-126BA35B6C0E}" type="slidenum">
              <a:rPr lang="en-US" smtClean="0"/>
              <a:t>16</a:t>
            </a:fld>
            <a:endParaRPr lang="en-US" dirty="0"/>
          </a:p>
        </p:txBody>
      </p:sp>
      <mc:AlternateContent xmlns:mc="http://schemas.openxmlformats.org/markup-compatibility/2006">
        <mc:Choice xmlns:am3d="http://schemas.microsoft.com/office/drawing/2017/model3d" Requires="am3d">
          <p:graphicFrame>
            <p:nvGraphicFramePr>
              <p:cNvPr id="5" name="3D Model 4" descr="Sheriff Badge">
                <a:extLst>
                  <a:ext uri="{FF2B5EF4-FFF2-40B4-BE49-F238E27FC236}">
                    <a16:creationId xmlns:a16="http://schemas.microsoft.com/office/drawing/2014/main" id="{11D5BD27-2430-BA3A-BA4D-43EC10833787}"/>
                  </a:ext>
                </a:extLst>
              </p:cNvPr>
              <p:cNvGraphicFramePr/>
              <p:nvPr>
                <p:extLst>
                  <p:ext uri="{D42A27DB-BD31-4B8C-83A1-F6EECF244321}">
                    <p14:modId xmlns:p14="http://schemas.microsoft.com/office/powerpoint/2010/main" val="1205732786"/>
                  </p:ext>
                </p:extLst>
              </p:nvPr>
            </p:nvGraphicFramePr>
            <p:xfrm>
              <a:off x="6781800" y="2362200"/>
              <a:ext cx="2286000" cy="2411504"/>
            </p:xfrm>
            <a:graphic>
              <a:graphicData uri="http://schemas.microsoft.com/office/drawing/2017/model3d">
                <am3d:model3d r:embed="rId2">
                  <am3d:spPr>
                    <a:xfrm>
                      <a:off x="0" y="0"/>
                      <a:ext cx="2286000" cy="2411504"/>
                    </a:xfrm>
                    <a:prstGeom prst="rect">
                      <a:avLst/>
                    </a:prstGeom>
                  </am3d:spPr>
                  <am3d:camera>
                    <am3d:pos x="0" y="0" z="62599865"/>
                    <am3d:up dx="0" dy="36000000" dz="0"/>
                    <am3d:lookAt x="0" y="0" z="0"/>
                    <am3d:perspective fov="2700000"/>
                  </am3d:camera>
                  <am3d:trans>
                    <am3d:meterPerModelUnit n="12500039" d="1000000"/>
                    <am3d:preTrans dx="0" dy="1" dz="-1"/>
                    <am3d:scale>
                      <am3d:sx n="1000000" d="1000000"/>
                      <am3d:sy n="1000000" d="1000000"/>
                      <am3d:sz n="1000000" d="1000000"/>
                    </am3d:scale>
                    <am3d:rot/>
                    <am3d:postTrans dx="0" dy="0" dz="0"/>
                  </am3d:trans>
                  <am3d:raster rName="Office3DRenderer" rVer="16.0.8326">
                    <am3d:blip r:embed="rId3"/>
                  </am3d:raster>
                  <am3d:objViewport viewportSz="3398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heriff Badge">
                <a:extLst>
                  <a:ext uri="{FF2B5EF4-FFF2-40B4-BE49-F238E27FC236}">
                    <a16:creationId xmlns:a16="http://schemas.microsoft.com/office/drawing/2014/main" id="{11D5BD27-2430-BA3A-BA4D-43EC10833787}"/>
                  </a:ext>
                </a:extLst>
              </p:cNvPr>
              <p:cNvPicPr>
                <a:picLocks noGrp="1" noRot="1" noChangeAspect="1" noMove="1" noResize="1" noEditPoints="1" noAdjustHandles="1" noChangeArrowheads="1" noChangeShapeType="1" noCrop="1"/>
              </p:cNvPicPr>
              <p:nvPr/>
            </p:nvPicPr>
            <p:blipFill>
              <a:blip r:embed="rId3"/>
              <a:stretch>
                <a:fillRect/>
              </a:stretch>
            </p:blipFill>
            <p:spPr>
              <a:xfrm>
                <a:off x="6781800" y="2362200"/>
                <a:ext cx="2286000" cy="2411504"/>
              </a:xfrm>
              <a:prstGeom prst="rect">
                <a:avLst/>
              </a:prstGeom>
            </p:spPr>
          </p:pic>
        </mc:Fallback>
      </mc:AlternateContent>
    </p:spTree>
    <p:extLst>
      <p:ext uri="{BB962C8B-B14F-4D97-AF65-F5344CB8AC3E}">
        <p14:creationId xmlns:p14="http://schemas.microsoft.com/office/powerpoint/2010/main" val="219430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0682-1A43-EC92-BFE8-DDBAC32E3992}"/>
              </a:ext>
            </a:extLst>
          </p:cNvPr>
          <p:cNvSpPr>
            <a:spLocks noGrp="1"/>
          </p:cNvSpPr>
          <p:nvPr>
            <p:ph type="title"/>
          </p:nvPr>
        </p:nvSpPr>
        <p:spPr/>
        <p:txBody>
          <a:bodyPr/>
          <a:lstStyle/>
          <a:p>
            <a:r>
              <a:rPr lang="en-US" dirty="0">
                <a:latin typeface="Book Antiqua" panose="02040602050305030304" pitchFamily="18" charset="0"/>
              </a:rPr>
              <a:t>Exemption for ongoing investigations</a:t>
            </a:r>
          </a:p>
        </p:txBody>
      </p:sp>
      <p:sp>
        <p:nvSpPr>
          <p:cNvPr id="3" name="Content Placeholder 2">
            <a:extLst>
              <a:ext uri="{FF2B5EF4-FFF2-40B4-BE49-F238E27FC236}">
                <a16:creationId xmlns:a16="http://schemas.microsoft.com/office/drawing/2014/main" id="{DB0596DC-DE22-D0A6-342D-8E5B39E5CBAC}"/>
              </a:ext>
            </a:extLst>
          </p:cNvPr>
          <p:cNvSpPr>
            <a:spLocks noGrp="1"/>
          </p:cNvSpPr>
          <p:nvPr>
            <p:ph sz="quarter" idx="1"/>
          </p:nvPr>
        </p:nvSpPr>
        <p:spPr/>
        <p:txBody>
          <a:bodyPr/>
          <a:lstStyle/>
          <a:p>
            <a:r>
              <a:rPr lang="en-US" dirty="0"/>
              <a:t>7(1)(d)(i)</a:t>
            </a:r>
          </a:p>
          <a:p>
            <a:pPr lvl="1"/>
            <a:r>
              <a:rPr lang="en-US" dirty="0"/>
              <a:t>Records are exempt when disclosure would:</a:t>
            </a:r>
          </a:p>
          <a:p>
            <a:pPr lvl="2"/>
            <a:endParaRPr lang="en-US" dirty="0"/>
          </a:p>
          <a:p>
            <a:pPr lvl="2"/>
            <a:r>
              <a:rPr lang="en-US" dirty="0"/>
              <a:t>Interfere with pending or actually and reasonably contemplated law enforcement proceedings conducted by any law enforcement or correctional agency that is the recipient of the request</a:t>
            </a:r>
          </a:p>
          <a:p>
            <a:pPr>
              <a:tabLst>
                <a:tab pos="2286000" algn="l"/>
              </a:tabLst>
            </a:pPr>
            <a:endParaRPr lang="en-US" dirty="0"/>
          </a:p>
          <a:p>
            <a:pPr>
              <a:tabLst>
                <a:tab pos="2286000" algn="l"/>
              </a:tabLst>
            </a:pPr>
            <a:r>
              <a:rPr lang="en-US" dirty="0"/>
              <a:t>Factual basis for application of this exemption is required</a:t>
            </a:r>
          </a:p>
          <a:p>
            <a:pPr>
              <a:tabLst>
                <a:tab pos="2286000" algn="l"/>
              </a:tabLst>
            </a:pPr>
            <a:endParaRPr lang="en-US" dirty="0"/>
          </a:p>
          <a:p>
            <a:pPr>
              <a:tabLst>
                <a:tab pos="2286000" algn="l"/>
              </a:tabLst>
            </a:pPr>
            <a:r>
              <a:rPr lang="en-US" dirty="0"/>
              <a:t>Must be VERY specific</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EC5E1B2B-3233-FA7C-2FE3-DD7D486E101F}"/>
              </a:ext>
            </a:extLst>
          </p:cNvPr>
          <p:cNvSpPr>
            <a:spLocks noGrp="1"/>
          </p:cNvSpPr>
          <p:nvPr>
            <p:ph type="sldNum" sz="quarter" idx="15"/>
          </p:nvPr>
        </p:nvSpPr>
        <p:spPr/>
        <p:txBody>
          <a:bodyPr/>
          <a:lstStyle/>
          <a:p>
            <a:fld id="{906BEE08-FFC0-447F-8ADF-126BA35B6C0E}" type="slidenum">
              <a:rPr lang="en-US" smtClean="0"/>
              <a:t>17</a:t>
            </a:fld>
            <a:endParaRPr lang="en-US" dirty="0"/>
          </a:p>
        </p:txBody>
      </p:sp>
      <p:pic>
        <p:nvPicPr>
          <p:cNvPr id="6" name="Graphic 5" descr="Magnifying glass">
            <a:extLst>
              <a:ext uri="{FF2B5EF4-FFF2-40B4-BE49-F238E27FC236}">
                <a16:creationId xmlns:a16="http://schemas.microsoft.com/office/drawing/2014/main" id="{1A4F6FB0-5900-ACB7-CEFB-48D8A0E58A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2400" y="685800"/>
            <a:ext cx="914400" cy="914400"/>
          </a:xfrm>
          <a:prstGeom prst="rect">
            <a:avLst/>
          </a:prstGeom>
        </p:spPr>
      </p:pic>
    </p:spTree>
    <p:extLst>
      <p:ext uri="{BB962C8B-B14F-4D97-AF65-F5344CB8AC3E}">
        <p14:creationId xmlns:p14="http://schemas.microsoft.com/office/powerpoint/2010/main" val="398024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b="1" dirty="0">
                <a:latin typeface="+mn-lt"/>
              </a:rPr>
              <a:t>How to correctly assert 7(1)(d)</a:t>
            </a:r>
          </a:p>
        </p:txBody>
      </p:sp>
      <p:sp>
        <p:nvSpPr>
          <p:cNvPr id="3" name="Content Placeholder 2"/>
          <p:cNvSpPr>
            <a:spLocks noGrp="1"/>
          </p:cNvSpPr>
          <p:nvPr>
            <p:ph sz="quarter" idx="1"/>
          </p:nvPr>
        </p:nvSpPr>
        <p:spPr>
          <a:xfrm>
            <a:off x="457200" y="1219200"/>
            <a:ext cx="7467600" cy="5254752"/>
          </a:xfrm>
        </p:spPr>
        <p:txBody>
          <a:bodyPr>
            <a:normAutofit fontScale="92500" lnSpcReduction="20000"/>
          </a:bodyPr>
          <a:lstStyle/>
          <a:p>
            <a:r>
              <a:rPr lang="en-US" dirty="0"/>
              <a:t>FOIA request seeks records and videos regarding one year-old homicide case</a:t>
            </a:r>
          </a:p>
          <a:p>
            <a:endParaRPr lang="en-US" dirty="0"/>
          </a:p>
          <a:p>
            <a:r>
              <a:rPr lang="en-US" dirty="0"/>
              <a:t>Records withheld on basis of exemption 7(1)(d)(i)</a:t>
            </a:r>
          </a:p>
          <a:p>
            <a:pPr marL="0" indent="0">
              <a:buNone/>
            </a:pPr>
            <a:endParaRPr lang="en-US" i="1" dirty="0"/>
          </a:p>
          <a:p>
            <a:r>
              <a:rPr lang="en-US" dirty="0"/>
              <a:t>Affidavits establish</a:t>
            </a:r>
          </a:p>
          <a:p>
            <a:pPr lvl="1"/>
            <a:r>
              <a:rPr lang="en-US" dirty="0"/>
              <a:t>Offender at large</a:t>
            </a:r>
          </a:p>
          <a:p>
            <a:pPr lvl="1"/>
            <a:r>
              <a:rPr lang="en-US" dirty="0"/>
              <a:t>Investigation very active</a:t>
            </a:r>
          </a:p>
          <a:p>
            <a:pPr lvl="1"/>
            <a:r>
              <a:rPr lang="en-US" dirty="0"/>
              <a:t>Case linked to another crime</a:t>
            </a:r>
          </a:p>
          <a:p>
            <a:pPr lvl="1"/>
            <a:r>
              <a:rPr lang="en-US" dirty="0"/>
              <a:t>Might reveal investigation techniques</a:t>
            </a:r>
          </a:p>
          <a:p>
            <a:pPr lvl="1"/>
            <a:r>
              <a:rPr lang="en-US" dirty="0"/>
              <a:t>Still trying to identify witnesses</a:t>
            </a:r>
          </a:p>
          <a:p>
            <a:pPr lvl="1"/>
            <a:r>
              <a:rPr lang="en-US" dirty="0"/>
              <a:t>Disclosure will impact witness testimony</a:t>
            </a:r>
          </a:p>
          <a:p>
            <a:pPr lvl="1"/>
            <a:r>
              <a:rPr lang="en-US" dirty="0"/>
              <a:t>Publicly available info will make determining witness veracity difficult</a:t>
            </a:r>
          </a:p>
          <a:p>
            <a:pPr lvl="1"/>
            <a:endParaRPr lang="en-US" dirty="0"/>
          </a:p>
          <a:p>
            <a:r>
              <a:rPr lang="en-US" i="1" dirty="0"/>
              <a:t>Ballew v. Chi. Police Dept., </a:t>
            </a:r>
            <a:r>
              <a:rPr lang="en-US" dirty="0"/>
              <a:t>2022 IL (1</a:t>
            </a:r>
            <a:r>
              <a:rPr lang="en-US" baseline="30000" dirty="0"/>
              <a:t>st</a:t>
            </a:r>
            <a:r>
              <a:rPr lang="en-US" dirty="0"/>
              <a:t>) 210715</a:t>
            </a:r>
          </a:p>
          <a:p>
            <a:endParaRPr lang="en-US" dirty="0"/>
          </a:p>
          <a:p>
            <a:pPr lvl="1"/>
            <a:endParaRPr lang="en-US" dirty="0"/>
          </a:p>
          <a:p>
            <a:endParaRPr lang="en-US" i="1" dirty="0"/>
          </a:p>
          <a:p>
            <a:endParaRPr lang="en-US" dirty="0"/>
          </a:p>
          <a:p>
            <a:endParaRPr lang="en-US" b="1" dirty="0"/>
          </a:p>
        </p:txBody>
      </p:sp>
      <p:sp>
        <p:nvSpPr>
          <p:cNvPr id="4" name="Slide Number Placeholder 3"/>
          <p:cNvSpPr>
            <a:spLocks noGrp="1"/>
          </p:cNvSpPr>
          <p:nvPr>
            <p:ph type="sldNum" sz="quarter" idx="15"/>
          </p:nvPr>
        </p:nvSpPr>
        <p:spPr/>
        <p:txBody>
          <a:bodyPr/>
          <a:lstStyle/>
          <a:p>
            <a:fld id="{906BEE08-FFC0-447F-8ADF-126BA35B6C0E}" type="slidenum">
              <a:rPr lang="en-US" smtClean="0"/>
              <a:t>18</a:t>
            </a:fld>
            <a:endParaRPr lang="en-US" dirty="0"/>
          </a:p>
        </p:txBody>
      </p:sp>
    </p:spTree>
    <p:extLst>
      <p:ext uri="{BB962C8B-B14F-4D97-AF65-F5344CB8AC3E}">
        <p14:creationId xmlns:p14="http://schemas.microsoft.com/office/powerpoint/2010/main" val="671211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ABED-B267-34CF-056F-05EE17D65CB6}"/>
              </a:ext>
            </a:extLst>
          </p:cNvPr>
          <p:cNvSpPr>
            <a:spLocks noGrp="1"/>
          </p:cNvSpPr>
          <p:nvPr>
            <p:ph type="title"/>
          </p:nvPr>
        </p:nvSpPr>
        <p:spPr/>
        <p:txBody>
          <a:bodyPr/>
          <a:lstStyle/>
          <a:p>
            <a:r>
              <a:rPr lang="en-US" b="1" dirty="0"/>
              <a:t>LESSONS LEARNED</a:t>
            </a:r>
          </a:p>
        </p:txBody>
      </p:sp>
      <p:sp>
        <p:nvSpPr>
          <p:cNvPr id="3" name="Content Placeholder 2">
            <a:extLst>
              <a:ext uri="{FF2B5EF4-FFF2-40B4-BE49-F238E27FC236}">
                <a16:creationId xmlns:a16="http://schemas.microsoft.com/office/drawing/2014/main" id="{BCC27B08-268F-4DB5-630F-BA63C09D1BE3}"/>
              </a:ext>
            </a:extLst>
          </p:cNvPr>
          <p:cNvSpPr>
            <a:spLocks noGrp="1"/>
          </p:cNvSpPr>
          <p:nvPr>
            <p:ph sz="quarter" idx="1"/>
          </p:nvPr>
        </p:nvSpPr>
        <p:spPr/>
        <p:txBody>
          <a:bodyPr>
            <a:normAutofit fontScale="92500" lnSpcReduction="10000"/>
          </a:bodyPr>
          <a:lstStyle/>
          <a:p>
            <a:r>
              <a:rPr lang="en-US" dirty="0"/>
              <a:t>For ongoing investigations, you must establish:</a:t>
            </a:r>
          </a:p>
          <a:p>
            <a:pPr lvl="3"/>
            <a:r>
              <a:rPr lang="en-US" dirty="0"/>
              <a:t>Investigation is ONGOING</a:t>
            </a:r>
          </a:p>
          <a:p>
            <a:pPr lvl="3"/>
            <a:r>
              <a:rPr lang="en-US" dirty="0"/>
              <a:t>Specific facts showing how disclosure will negatively impact case</a:t>
            </a:r>
          </a:p>
          <a:p>
            <a:pPr lvl="3"/>
            <a:endParaRPr lang="en-US" dirty="0"/>
          </a:p>
          <a:p>
            <a:pPr>
              <a:tabLst>
                <a:tab pos="4171950" algn="l"/>
              </a:tabLst>
            </a:pPr>
            <a:r>
              <a:rPr lang="en-US" dirty="0"/>
              <a:t>Affidavits likely necessary</a:t>
            </a:r>
          </a:p>
          <a:p>
            <a:pPr>
              <a:tabLst>
                <a:tab pos="4171950" algn="l"/>
              </a:tabLst>
            </a:pPr>
            <a:endParaRPr lang="en-US" dirty="0"/>
          </a:p>
          <a:p>
            <a:pPr>
              <a:tabLst>
                <a:tab pos="4171950" algn="l"/>
              </a:tabLst>
            </a:pPr>
            <a:r>
              <a:rPr lang="en-US" dirty="0"/>
              <a:t>Must provide detailed explanation</a:t>
            </a:r>
          </a:p>
          <a:p>
            <a:pPr lvl="3">
              <a:tabLst>
                <a:tab pos="4171950" algn="l"/>
              </a:tabLst>
            </a:pPr>
            <a:r>
              <a:rPr lang="en-US" dirty="0"/>
              <a:t>Nature of case</a:t>
            </a:r>
          </a:p>
          <a:p>
            <a:pPr lvl="3">
              <a:tabLst>
                <a:tab pos="4171950" algn="l"/>
              </a:tabLst>
            </a:pPr>
            <a:r>
              <a:rPr lang="en-US" dirty="0"/>
              <a:t>How long case has been pending</a:t>
            </a:r>
          </a:p>
          <a:p>
            <a:pPr lvl="3">
              <a:tabLst>
                <a:tab pos="4171950" algn="l"/>
              </a:tabLst>
            </a:pPr>
            <a:r>
              <a:rPr lang="en-US" dirty="0"/>
              <a:t>Facts showing investigation is active</a:t>
            </a:r>
          </a:p>
          <a:p>
            <a:pPr lvl="3">
              <a:tabLst>
                <a:tab pos="4171950" algn="l"/>
              </a:tabLst>
            </a:pPr>
            <a:r>
              <a:rPr lang="en-US" dirty="0"/>
              <a:t>How disclosure might impact witness testimony</a:t>
            </a:r>
          </a:p>
          <a:p>
            <a:pPr lvl="3">
              <a:tabLst>
                <a:tab pos="4171950" algn="l"/>
              </a:tabLst>
            </a:pPr>
            <a:r>
              <a:rPr lang="en-US" dirty="0"/>
              <a:t>Disclosure will make it more difficult to determine who is telling the truth</a:t>
            </a:r>
          </a:p>
          <a:p>
            <a:pPr lvl="3">
              <a:tabLst>
                <a:tab pos="4171950" algn="l"/>
              </a:tabLst>
            </a:pPr>
            <a:r>
              <a:rPr lang="en-US" dirty="0"/>
              <a:t>Disclosure might lead to false tips</a:t>
            </a:r>
          </a:p>
          <a:p>
            <a:pPr lvl="3">
              <a:tabLst>
                <a:tab pos="4171950" algn="l"/>
              </a:tabLst>
            </a:pPr>
            <a:r>
              <a:rPr lang="en-US" dirty="0"/>
              <a:t>Anything else you can think of</a:t>
            </a:r>
          </a:p>
          <a:p>
            <a:pPr lvl="3"/>
            <a:endParaRPr lang="en-US" dirty="0"/>
          </a:p>
          <a:p>
            <a:pPr lvl="2"/>
            <a:endParaRPr lang="en-US" dirty="0"/>
          </a:p>
        </p:txBody>
      </p:sp>
      <p:sp>
        <p:nvSpPr>
          <p:cNvPr id="4" name="Slide Number Placeholder 3">
            <a:extLst>
              <a:ext uri="{FF2B5EF4-FFF2-40B4-BE49-F238E27FC236}">
                <a16:creationId xmlns:a16="http://schemas.microsoft.com/office/drawing/2014/main" id="{2DEFC650-7D0E-A475-D44A-6E5189696D17}"/>
              </a:ext>
            </a:extLst>
          </p:cNvPr>
          <p:cNvSpPr>
            <a:spLocks noGrp="1"/>
          </p:cNvSpPr>
          <p:nvPr>
            <p:ph type="sldNum" sz="quarter" idx="15"/>
          </p:nvPr>
        </p:nvSpPr>
        <p:spPr/>
        <p:txBody>
          <a:bodyPr/>
          <a:lstStyle/>
          <a:p>
            <a:fld id="{906BEE08-FFC0-447F-8ADF-126BA35B6C0E}" type="slidenum">
              <a:rPr lang="en-US" smtClean="0"/>
              <a:t>19</a:t>
            </a:fld>
            <a:endParaRPr lang="en-US" dirty="0"/>
          </a:p>
        </p:txBody>
      </p:sp>
      <p:pic>
        <p:nvPicPr>
          <p:cNvPr id="6" name="Graphic 5" descr="Classroom">
            <a:extLst>
              <a:ext uri="{FF2B5EF4-FFF2-40B4-BE49-F238E27FC236}">
                <a16:creationId xmlns:a16="http://schemas.microsoft.com/office/drawing/2014/main" id="{BDA0DE45-7613-6C1A-7C5B-58C8E2E34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5400" y="46038"/>
            <a:ext cx="1600200" cy="1600200"/>
          </a:xfrm>
          <a:prstGeom prst="rect">
            <a:avLst/>
          </a:prstGeom>
        </p:spPr>
      </p:pic>
    </p:spTree>
    <p:extLst>
      <p:ext uri="{BB962C8B-B14F-4D97-AF65-F5344CB8AC3E}">
        <p14:creationId xmlns:p14="http://schemas.microsoft.com/office/powerpoint/2010/main" val="832702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FOIA UPDATES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66767721"/>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5"/>
          </p:nvPr>
        </p:nvSpPr>
        <p:spPr/>
        <p:txBody>
          <a:bodyPr/>
          <a:lstStyle/>
          <a:p>
            <a:fld id="{906BEE08-FFC0-447F-8ADF-126BA35B6C0E}" type="slidenum">
              <a:rPr lang="en-US" smtClean="0"/>
              <a:t>2</a:t>
            </a:fld>
            <a:endParaRPr lang="en-US" dirty="0"/>
          </a:p>
        </p:txBody>
      </p:sp>
    </p:spTree>
    <p:extLst>
      <p:ext uri="{BB962C8B-B14F-4D97-AF65-F5344CB8AC3E}">
        <p14:creationId xmlns:p14="http://schemas.microsoft.com/office/powerpoint/2010/main" val="4191887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0BFF-DBEE-181D-08FE-2205163FDE15}"/>
              </a:ext>
            </a:extLst>
          </p:cNvPr>
          <p:cNvSpPr>
            <a:spLocks noGrp="1"/>
          </p:cNvSpPr>
          <p:nvPr>
            <p:ph type="ctrTitle"/>
          </p:nvPr>
        </p:nvSpPr>
        <p:spPr/>
        <p:txBody>
          <a:bodyPr>
            <a:noAutofit/>
          </a:bodyPr>
          <a:lstStyle/>
          <a:p>
            <a:r>
              <a:rPr lang="en-US" sz="4400" dirty="0"/>
              <a:t>Employee complaints and investigations</a:t>
            </a:r>
            <a:br>
              <a:rPr lang="en-US" sz="4400" dirty="0"/>
            </a:br>
            <a:br>
              <a:rPr lang="en-US" sz="4400" dirty="0"/>
            </a:br>
            <a:endParaRPr lang="en-US" sz="4400" dirty="0"/>
          </a:p>
        </p:txBody>
      </p:sp>
      <p:sp>
        <p:nvSpPr>
          <p:cNvPr id="3" name="Subtitle 2">
            <a:extLst>
              <a:ext uri="{FF2B5EF4-FFF2-40B4-BE49-F238E27FC236}">
                <a16:creationId xmlns:a16="http://schemas.microsoft.com/office/drawing/2014/main" id="{3A21463A-6E69-D01D-4CC9-10369AC49151}"/>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C6A15D6D-B18C-529C-94DC-CDC67660A4FB}"/>
              </a:ext>
            </a:extLst>
          </p:cNvPr>
          <p:cNvSpPr>
            <a:spLocks noGrp="1"/>
          </p:cNvSpPr>
          <p:nvPr>
            <p:ph type="sldNum" sz="quarter" idx="12"/>
          </p:nvPr>
        </p:nvSpPr>
        <p:spPr/>
        <p:txBody>
          <a:bodyPr/>
          <a:lstStyle/>
          <a:p>
            <a:fld id="{906BEE08-FFC0-447F-8ADF-126BA35B6C0E}" type="slidenum">
              <a:rPr lang="en-US" smtClean="0"/>
              <a:t>20</a:t>
            </a:fld>
            <a:endParaRPr lang="en-US" dirty="0"/>
          </a:p>
        </p:txBody>
      </p:sp>
      <p:pic>
        <p:nvPicPr>
          <p:cNvPr id="6" name="Graphic 5" descr="Target Audience">
            <a:extLst>
              <a:ext uri="{FF2B5EF4-FFF2-40B4-BE49-F238E27FC236}">
                <a16:creationId xmlns:a16="http://schemas.microsoft.com/office/drawing/2014/main" id="{592B3DBA-0DDD-8B3E-579D-591E107C55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4800" y="3581400"/>
            <a:ext cx="1600200" cy="1600200"/>
          </a:xfrm>
          <a:prstGeom prst="rect">
            <a:avLst/>
          </a:prstGeom>
        </p:spPr>
      </p:pic>
    </p:spTree>
    <p:extLst>
      <p:ext uri="{BB962C8B-B14F-4D97-AF65-F5344CB8AC3E}">
        <p14:creationId xmlns:p14="http://schemas.microsoft.com/office/powerpoint/2010/main" val="369253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E076-888F-DB75-E6CE-8192ACC43EBA}"/>
              </a:ext>
            </a:extLst>
          </p:cNvPr>
          <p:cNvSpPr>
            <a:spLocks noGrp="1"/>
          </p:cNvSpPr>
          <p:nvPr>
            <p:ph type="title"/>
          </p:nvPr>
        </p:nvSpPr>
        <p:spPr/>
        <p:txBody>
          <a:bodyPr/>
          <a:lstStyle/>
          <a:p>
            <a:r>
              <a:rPr lang="en-US" dirty="0"/>
              <a:t>Exemption 7(1)(c)</a:t>
            </a:r>
          </a:p>
        </p:txBody>
      </p:sp>
      <p:sp>
        <p:nvSpPr>
          <p:cNvPr id="3" name="Content Placeholder 2">
            <a:extLst>
              <a:ext uri="{FF2B5EF4-FFF2-40B4-BE49-F238E27FC236}">
                <a16:creationId xmlns:a16="http://schemas.microsoft.com/office/drawing/2014/main" id="{91ED86BC-07A9-5C67-C304-BAF78A9D958B}"/>
              </a:ext>
            </a:extLst>
          </p:cNvPr>
          <p:cNvSpPr>
            <a:spLocks noGrp="1"/>
          </p:cNvSpPr>
          <p:nvPr>
            <p:ph sz="quarter" idx="1"/>
          </p:nvPr>
        </p:nvSpPr>
        <p:spPr/>
        <p:txBody>
          <a:bodyPr/>
          <a:lstStyle/>
          <a:p>
            <a:r>
              <a:rPr lang="en-US" dirty="0"/>
              <a:t>Exempts from disclosure:</a:t>
            </a:r>
          </a:p>
          <a:p>
            <a:endParaRPr lang="en-US" dirty="0"/>
          </a:p>
          <a:p>
            <a:pPr lvl="1"/>
            <a:r>
              <a:rPr lang="en-US" dirty="0"/>
              <a:t>Personal information contained within public records, the disclosure of which would constitute a clearly unwarranted invasion of personal privacy.</a:t>
            </a:r>
          </a:p>
          <a:p>
            <a:pPr lvl="1"/>
            <a:endParaRPr lang="en-US" dirty="0"/>
          </a:p>
          <a:p>
            <a:pPr lvl="1"/>
            <a:r>
              <a:rPr lang="en-US" dirty="0"/>
              <a:t>Unwarranted invasion of personal privacy: </a:t>
            </a:r>
          </a:p>
          <a:p>
            <a:pPr lvl="2"/>
            <a:r>
              <a:rPr lang="en-US" dirty="0"/>
              <a:t>the disclosure of information is highly personal or objectionable to a reasonable person and the subject’s right to privacy outweighs any legitimate public interest</a:t>
            </a:r>
          </a:p>
          <a:p>
            <a:pPr lvl="2"/>
            <a:endParaRPr lang="en-US" dirty="0"/>
          </a:p>
          <a:p>
            <a:pPr lvl="1"/>
            <a:r>
              <a:rPr lang="en-US" dirty="0">
                <a:solidFill>
                  <a:srgbClr val="FF0000"/>
                </a:solidFill>
              </a:rPr>
              <a:t>Information that bears on the public duties of public employees is not exempt</a:t>
            </a:r>
          </a:p>
        </p:txBody>
      </p:sp>
      <p:sp>
        <p:nvSpPr>
          <p:cNvPr id="4" name="Slide Number Placeholder 3">
            <a:extLst>
              <a:ext uri="{FF2B5EF4-FFF2-40B4-BE49-F238E27FC236}">
                <a16:creationId xmlns:a16="http://schemas.microsoft.com/office/drawing/2014/main" id="{8F85A264-73F0-8145-F0B2-733480BF2EB8}"/>
              </a:ext>
            </a:extLst>
          </p:cNvPr>
          <p:cNvSpPr>
            <a:spLocks noGrp="1"/>
          </p:cNvSpPr>
          <p:nvPr>
            <p:ph type="sldNum" sz="quarter" idx="15"/>
          </p:nvPr>
        </p:nvSpPr>
        <p:spPr/>
        <p:txBody>
          <a:bodyPr/>
          <a:lstStyle/>
          <a:p>
            <a:fld id="{906BEE08-FFC0-447F-8ADF-126BA35B6C0E}" type="slidenum">
              <a:rPr lang="en-US" smtClean="0"/>
              <a:t>21</a:t>
            </a:fld>
            <a:endParaRPr lang="en-US" dirty="0"/>
          </a:p>
        </p:txBody>
      </p:sp>
      <mc:AlternateContent xmlns:mc="http://schemas.openxmlformats.org/markup-compatibility/2006">
        <mc:Choice xmlns:am3d="http://schemas.microsoft.com/office/drawing/2017/model3d" Requires="am3d">
          <p:graphicFrame>
            <p:nvGraphicFramePr>
              <p:cNvPr id="5" name="3D Model 4" descr="Magnifying Glass">
                <a:extLst>
                  <a:ext uri="{FF2B5EF4-FFF2-40B4-BE49-F238E27FC236}">
                    <a16:creationId xmlns:a16="http://schemas.microsoft.com/office/drawing/2014/main" id="{BD55200D-5899-7480-AF14-BF63F39E3192}"/>
                  </a:ext>
                </a:extLst>
              </p:cNvPr>
              <p:cNvGraphicFramePr>
                <a:graphicFrameLocks noChangeAspect="1"/>
              </p:cNvGraphicFramePr>
              <p:nvPr>
                <p:extLst>
                  <p:ext uri="{D42A27DB-BD31-4B8C-83A1-F6EECF244321}">
                    <p14:modId xmlns:p14="http://schemas.microsoft.com/office/powerpoint/2010/main" val="3012010361"/>
                  </p:ext>
                </p:extLst>
              </p:nvPr>
            </p:nvGraphicFramePr>
            <p:xfrm>
              <a:off x="4746144" y="152400"/>
              <a:ext cx="2350950" cy="2057400"/>
            </p:xfrm>
            <a:graphic>
              <a:graphicData uri="http://schemas.microsoft.com/office/drawing/2017/model3d">
                <am3d:model3d r:embed="rId2">
                  <am3d:spPr>
                    <a:xfrm>
                      <a:off x="0" y="0"/>
                      <a:ext cx="2350950" cy="2057400"/>
                    </a:xfrm>
                    <a:prstGeom prst="rect">
                      <a:avLst/>
                    </a:prstGeom>
                  </am3d:spPr>
                  <am3d:camera>
                    <am3d:pos x="0" y="0" z="66114581"/>
                    <am3d:up dx="0" dy="36000000" dz="0"/>
                    <am3d:lookAt x="0" y="0" z="0"/>
                    <am3d:perspective fov="2700000"/>
                  </am3d:camera>
                  <am3d:trans>
                    <am3d:meterPerModelUnit n="70478" d="1000000"/>
                    <am3d:preTrans dx="3477914" dy="-15515201" dz="-2432555"/>
                    <am3d:scale>
                      <am3d:sx n="1000000" d="1000000"/>
                      <am3d:sy n="1000000" d="1000000"/>
                      <am3d:sz n="1000000" d="1000000"/>
                    </am3d:scale>
                    <am3d:rot ax="988897" ay="1384574" az="396884"/>
                    <am3d:postTrans dx="0" dy="0" dz="0"/>
                  </am3d:trans>
                  <am3d:raster rName="Office3DRenderer" rVer="16.0.8326">
                    <am3d:blip r:embed="rId3"/>
                  </am3d:raster>
                  <am3d:objViewport viewportSz="35421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ifying Glass">
                <a:extLst>
                  <a:ext uri="{FF2B5EF4-FFF2-40B4-BE49-F238E27FC236}">
                    <a16:creationId xmlns:a16="http://schemas.microsoft.com/office/drawing/2014/main" id="{BD55200D-5899-7480-AF14-BF63F39E3192}"/>
                  </a:ext>
                </a:extLst>
              </p:cNvPr>
              <p:cNvPicPr>
                <a:picLocks noGrp="1" noRot="1" noChangeAspect="1" noMove="1" noResize="1" noEditPoints="1" noAdjustHandles="1" noChangeArrowheads="1" noChangeShapeType="1" noCrop="1"/>
              </p:cNvPicPr>
              <p:nvPr/>
            </p:nvPicPr>
            <p:blipFill>
              <a:blip r:embed="rId3"/>
              <a:stretch>
                <a:fillRect/>
              </a:stretch>
            </p:blipFill>
            <p:spPr>
              <a:xfrm>
                <a:off x="4746144" y="152400"/>
                <a:ext cx="2350950" cy="2057400"/>
              </a:xfrm>
              <a:prstGeom prst="rect">
                <a:avLst/>
              </a:prstGeom>
            </p:spPr>
          </p:pic>
        </mc:Fallback>
      </mc:AlternateContent>
    </p:spTree>
    <p:extLst>
      <p:ext uri="{BB962C8B-B14F-4D97-AF65-F5344CB8AC3E}">
        <p14:creationId xmlns:p14="http://schemas.microsoft.com/office/powerpoint/2010/main" val="1147956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23E6-C931-4624-EFAF-5FB945F23328}"/>
              </a:ext>
            </a:extLst>
          </p:cNvPr>
          <p:cNvSpPr>
            <a:spLocks noGrp="1"/>
          </p:cNvSpPr>
          <p:nvPr>
            <p:ph type="title"/>
          </p:nvPr>
        </p:nvSpPr>
        <p:spPr>
          <a:xfrm>
            <a:off x="457200" y="274638"/>
            <a:ext cx="7467600" cy="868362"/>
          </a:xfrm>
        </p:spPr>
        <p:txBody>
          <a:bodyPr/>
          <a:lstStyle/>
          <a:p>
            <a:r>
              <a:rPr lang="en-US" dirty="0"/>
              <a:t>Harassment investigations</a:t>
            </a:r>
          </a:p>
        </p:txBody>
      </p:sp>
      <p:sp>
        <p:nvSpPr>
          <p:cNvPr id="3" name="Content Placeholder 2">
            <a:extLst>
              <a:ext uri="{FF2B5EF4-FFF2-40B4-BE49-F238E27FC236}">
                <a16:creationId xmlns:a16="http://schemas.microsoft.com/office/drawing/2014/main" id="{718B65B1-EF22-BA4A-C05B-454977EDE543}"/>
              </a:ext>
            </a:extLst>
          </p:cNvPr>
          <p:cNvSpPr>
            <a:spLocks noGrp="1"/>
          </p:cNvSpPr>
          <p:nvPr>
            <p:ph sz="quarter" idx="1"/>
          </p:nvPr>
        </p:nvSpPr>
        <p:spPr>
          <a:xfrm>
            <a:off x="457200" y="1219200"/>
            <a:ext cx="7467600" cy="5254752"/>
          </a:xfrm>
        </p:spPr>
        <p:txBody>
          <a:bodyPr>
            <a:normAutofit fontScale="92500" lnSpcReduction="10000"/>
          </a:bodyPr>
          <a:lstStyle/>
          <a:p>
            <a:r>
              <a:rPr lang="en-US" dirty="0"/>
              <a:t>Media request for disciplinary records regarding employee and harassment and discrimination complaints for last 5 years</a:t>
            </a:r>
          </a:p>
          <a:p>
            <a:endParaRPr lang="en-US" dirty="0"/>
          </a:p>
          <a:p>
            <a:r>
              <a:rPr lang="en-US" dirty="0"/>
              <a:t>Public body asserts 7(1)(c) and  argues that disclosure will discourage reports of discrimination </a:t>
            </a:r>
          </a:p>
          <a:p>
            <a:endParaRPr lang="en-US" dirty="0"/>
          </a:p>
          <a:p>
            <a:r>
              <a:rPr lang="en-US" dirty="0"/>
              <a:t>PAC says there is a significant public interest so records must be disclosed</a:t>
            </a:r>
          </a:p>
          <a:p>
            <a:endParaRPr lang="en-US" dirty="0"/>
          </a:p>
          <a:p>
            <a:r>
              <a:rPr lang="en-US" dirty="0"/>
              <a:t>Complainant identities and graphic details can be redacted</a:t>
            </a:r>
          </a:p>
          <a:p>
            <a:endParaRPr lang="en-US" dirty="0"/>
          </a:p>
          <a:p>
            <a:r>
              <a:rPr lang="en-US" dirty="0"/>
              <a:t>2021 PAC 69011</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D66D6EA-3462-68A6-5889-514CB21DCCE2}"/>
              </a:ext>
            </a:extLst>
          </p:cNvPr>
          <p:cNvSpPr>
            <a:spLocks noGrp="1"/>
          </p:cNvSpPr>
          <p:nvPr>
            <p:ph type="sldNum" sz="quarter" idx="15"/>
          </p:nvPr>
        </p:nvSpPr>
        <p:spPr/>
        <p:txBody>
          <a:bodyPr/>
          <a:lstStyle/>
          <a:p>
            <a:fld id="{906BEE08-FFC0-447F-8ADF-126BA35B6C0E}" type="slidenum">
              <a:rPr lang="en-US" smtClean="0"/>
              <a:t>22</a:t>
            </a:fld>
            <a:endParaRPr lang="en-US" dirty="0"/>
          </a:p>
        </p:txBody>
      </p:sp>
    </p:spTree>
    <p:extLst>
      <p:ext uri="{BB962C8B-B14F-4D97-AF65-F5344CB8AC3E}">
        <p14:creationId xmlns:p14="http://schemas.microsoft.com/office/powerpoint/2010/main" val="1513954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1F1F-48B5-B5F8-CFE9-4073B9B9124E}"/>
              </a:ext>
            </a:extLst>
          </p:cNvPr>
          <p:cNvSpPr>
            <a:spLocks noGrp="1"/>
          </p:cNvSpPr>
          <p:nvPr>
            <p:ph type="title"/>
          </p:nvPr>
        </p:nvSpPr>
        <p:spPr/>
        <p:txBody>
          <a:bodyPr/>
          <a:lstStyle/>
          <a:p>
            <a:r>
              <a:rPr lang="en-US" dirty="0"/>
              <a:t>Lessons learned  </a:t>
            </a:r>
          </a:p>
        </p:txBody>
      </p:sp>
      <p:sp>
        <p:nvSpPr>
          <p:cNvPr id="3" name="Content Placeholder 2">
            <a:extLst>
              <a:ext uri="{FF2B5EF4-FFF2-40B4-BE49-F238E27FC236}">
                <a16:creationId xmlns:a16="http://schemas.microsoft.com/office/drawing/2014/main" id="{68798D4D-0123-4360-5512-553CACCF752D}"/>
              </a:ext>
            </a:extLst>
          </p:cNvPr>
          <p:cNvSpPr>
            <a:spLocks noGrp="1"/>
          </p:cNvSpPr>
          <p:nvPr>
            <p:ph sz="quarter" idx="1"/>
          </p:nvPr>
        </p:nvSpPr>
        <p:spPr/>
        <p:txBody>
          <a:bodyPr>
            <a:normAutofit lnSpcReduction="10000"/>
          </a:bodyPr>
          <a:lstStyle/>
          <a:p>
            <a:r>
              <a:rPr lang="en-US" dirty="0"/>
              <a:t>Likely cannot rely on 7(1)(c) to exempt harassment/discrimination complaints in their entirety</a:t>
            </a:r>
          </a:p>
          <a:p>
            <a:endParaRPr lang="en-US" dirty="0"/>
          </a:p>
          <a:p>
            <a:r>
              <a:rPr lang="en-US" dirty="0"/>
              <a:t>Instead examine content of the reports</a:t>
            </a:r>
          </a:p>
          <a:p>
            <a:endParaRPr lang="en-US" dirty="0"/>
          </a:p>
          <a:p>
            <a:r>
              <a:rPr lang="en-US" dirty="0"/>
              <a:t>Redact identifying information of victims and witnesses -7(1)(c)</a:t>
            </a:r>
          </a:p>
          <a:p>
            <a:endParaRPr lang="en-US" dirty="0"/>
          </a:p>
          <a:p>
            <a:r>
              <a:rPr lang="en-US" dirty="0"/>
              <a:t>Redact graphic details-7(1)(c)</a:t>
            </a:r>
          </a:p>
          <a:p>
            <a:endParaRPr lang="en-US" dirty="0"/>
          </a:p>
          <a:p>
            <a:r>
              <a:rPr lang="en-US" dirty="0"/>
              <a:t>Disclose the rest</a:t>
            </a:r>
          </a:p>
        </p:txBody>
      </p:sp>
      <p:sp>
        <p:nvSpPr>
          <p:cNvPr id="4" name="Slide Number Placeholder 3">
            <a:extLst>
              <a:ext uri="{FF2B5EF4-FFF2-40B4-BE49-F238E27FC236}">
                <a16:creationId xmlns:a16="http://schemas.microsoft.com/office/drawing/2014/main" id="{691AC203-2C83-008C-12C8-478E8C9E9B73}"/>
              </a:ext>
            </a:extLst>
          </p:cNvPr>
          <p:cNvSpPr>
            <a:spLocks noGrp="1"/>
          </p:cNvSpPr>
          <p:nvPr>
            <p:ph type="sldNum" sz="quarter" idx="15"/>
          </p:nvPr>
        </p:nvSpPr>
        <p:spPr/>
        <p:txBody>
          <a:bodyPr/>
          <a:lstStyle/>
          <a:p>
            <a:fld id="{906BEE08-FFC0-447F-8ADF-126BA35B6C0E}" type="slidenum">
              <a:rPr lang="en-US" smtClean="0"/>
              <a:t>23</a:t>
            </a:fld>
            <a:endParaRPr lang="en-US" dirty="0"/>
          </a:p>
        </p:txBody>
      </p:sp>
      <p:pic>
        <p:nvPicPr>
          <p:cNvPr id="6" name="Graphic 5" descr="Head with gears">
            <a:extLst>
              <a:ext uri="{FF2B5EF4-FFF2-40B4-BE49-F238E27FC236}">
                <a16:creationId xmlns:a16="http://schemas.microsoft.com/office/drawing/2014/main" id="{54AA6D52-755A-CD3E-8519-B06545E7F1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3208" y="178777"/>
            <a:ext cx="1447800" cy="1447800"/>
          </a:xfrm>
          <a:prstGeom prst="rect">
            <a:avLst/>
          </a:prstGeom>
        </p:spPr>
      </p:pic>
    </p:spTree>
    <p:extLst>
      <p:ext uri="{BB962C8B-B14F-4D97-AF65-F5344CB8AC3E}">
        <p14:creationId xmlns:p14="http://schemas.microsoft.com/office/powerpoint/2010/main" val="367115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90439" y="1329801"/>
            <a:ext cx="6172200" cy="1752600"/>
          </a:xfrm>
        </p:spPr>
        <p:txBody>
          <a:bodyPr>
            <a:noAutofit/>
          </a:bodyPr>
          <a:lstStyle/>
          <a:p>
            <a:r>
              <a:rPr lang="en-US" sz="5400" dirty="0"/>
              <a:t>Crash reports</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906BEE08-FFC0-447F-8ADF-126BA35B6C0E}" type="slidenum">
              <a:rPr lang="en-US" smtClean="0"/>
              <a:t>24</a:t>
            </a:fld>
            <a:endParaRPr lang="en-US" dirty="0"/>
          </a:p>
        </p:txBody>
      </p:sp>
      <p:pic>
        <p:nvPicPr>
          <p:cNvPr id="6" name="Graphic 5" descr="Document">
            <a:extLst>
              <a:ext uri="{FF2B5EF4-FFF2-40B4-BE49-F238E27FC236}">
                <a16:creationId xmlns:a16="http://schemas.microsoft.com/office/drawing/2014/main" id="{89525243-3B28-A400-6B1E-E042CAD860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9600" y="3765242"/>
            <a:ext cx="1866900" cy="1866900"/>
          </a:xfrm>
          <a:prstGeom prst="rect">
            <a:avLst/>
          </a:prstGeom>
        </p:spPr>
      </p:pic>
    </p:spTree>
    <p:extLst>
      <p:ext uri="{BB962C8B-B14F-4D97-AF65-F5344CB8AC3E}">
        <p14:creationId xmlns:p14="http://schemas.microsoft.com/office/powerpoint/2010/main" val="3835374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lstStyle/>
          <a:p>
            <a:r>
              <a:rPr lang="en-US" b="1" dirty="0"/>
              <a:t>Can you redact private information from crash reports?</a:t>
            </a:r>
          </a:p>
        </p:txBody>
      </p:sp>
      <p:sp>
        <p:nvSpPr>
          <p:cNvPr id="3" name="Content Placeholder 2"/>
          <p:cNvSpPr>
            <a:spLocks noGrp="1"/>
          </p:cNvSpPr>
          <p:nvPr>
            <p:ph sz="quarter" idx="1"/>
          </p:nvPr>
        </p:nvSpPr>
        <p:spPr/>
        <p:txBody>
          <a:bodyPr>
            <a:normAutofit fontScale="92500" lnSpcReduction="10000"/>
          </a:bodyPr>
          <a:lstStyle/>
          <a:p>
            <a:r>
              <a:rPr lang="en-US" dirty="0"/>
              <a:t>Law firm sends FOIA seeking a crash reports for a 2 week period</a:t>
            </a:r>
          </a:p>
          <a:p>
            <a:endParaRPr lang="en-US" dirty="0"/>
          </a:p>
          <a:p>
            <a:r>
              <a:rPr lang="en-US" dirty="0"/>
              <a:t>Village redacts addresses, phone numbers, DOBs, etc. under 7(1)(b)</a:t>
            </a:r>
          </a:p>
          <a:p>
            <a:endParaRPr lang="en-US" dirty="0"/>
          </a:p>
          <a:p>
            <a:r>
              <a:rPr lang="en-US" dirty="0"/>
              <a:t>Law firm sues—claims Village waived exemption</a:t>
            </a:r>
          </a:p>
          <a:p>
            <a:pPr lvl="1"/>
            <a:r>
              <a:rPr lang="en-US" dirty="0"/>
              <a:t>Village provides unredacted reports to Lexis/Nexis</a:t>
            </a:r>
          </a:p>
          <a:p>
            <a:endParaRPr lang="en-US" dirty="0"/>
          </a:p>
          <a:p>
            <a:r>
              <a:rPr lang="en-US" dirty="0"/>
              <a:t>Court holds that Village cannot waive privacy right of individuals, and is allowed to redact private info</a:t>
            </a:r>
          </a:p>
          <a:p>
            <a:endParaRPr lang="en-US" dirty="0"/>
          </a:p>
          <a:p>
            <a:r>
              <a:rPr lang="en-US" i="1" dirty="0"/>
              <a:t>Mancini v. Schaumburg</a:t>
            </a:r>
            <a:r>
              <a:rPr lang="en-US" dirty="0"/>
              <a:t>, 2021 IL 126675.</a:t>
            </a:r>
            <a:endParaRPr lang="en-US" i="1" dirty="0"/>
          </a:p>
          <a:p>
            <a:endParaRPr lang="en-US" dirty="0"/>
          </a:p>
          <a:p>
            <a:endParaRPr lang="en-US" dirty="0"/>
          </a:p>
        </p:txBody>
      </p:sp>
      <p:sp>
        <p:nvSpPr>
          <p:cNvPr id="4" name="Slide Number Placeholder 3"/>
          <p:cNvSpPr>
            <a:spLocks noGrp="1"/>
          </p:cNvSpPr>
          <p:nvPr>
            <p:ph type="sldNum" sz="quarter" idx="15"/>
          </p:nvPr>
        </p:nvSpPr>
        <p:spPr/>
        <p:txBody>
          <a:bodyPr/>
          <a:lstStyle/>
          <a:p>
            <a:fld id="{906BEE08-FFC0-447F-8ADF-126BA35B6C0E}" type="slidenum">
              <a:rPr lang="en-US" smtClean="0"/>
              <a:t>25</a:t>
            </a:fld>
            <a:endParaRPr lang="en-US" dirty="0"/>
          </a:p>
        </p:txBody>
      </p:sp>
    </p:spTree>
    <p:extLst>
      <p:ext uri="{BB962C8B-B14F-4D97-AF65-F5344CB8AC3E}">
        <p14:creationId xmlns:p14="http://schemas.microsoft.com/office/powerpoint/2010/main" val="1071357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7FCE-DB7F-7975-FFA0-236B553A26DC}"/>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B61125BF-DA5B-C0EA-C717-03332B508788}"/>
              </a:ext>
            </a:extLst>
          </p:cNvPr>
          <p:cNvSpPr>
            <a:spLocks noGrp="1"/>
          </p:cNvSpPr>
          <p:nvPr>
            <p:ph sz="quarter" idx="1"/>
          </p:nvPr>
        </p:nvSpPr>
        <p:spPr/>
        <p:txBody>
          <a:bodyPr/>
          <a:lstStyle/>
          <a:p>
            <a:r>
              <a:rPr lang="en-US" dirty="0"/>
              <a:t>You can redact private information from crash reports</a:t>
            </a:r>
          </a:p>
          <a:p>
            <a:endParaRPr lang="en-US" dirty="0"/>
          </a:p>
          <a:p>
            <a:r>
              <a:rPr lang="en-US" dirty="0"/>
              <a:t>Redaction may lead to fewer requests from law firms looking for business</a:t>
            </a:r>
          </a:p>
          <a:p>
            <a:endParaRPr lang="en-US" dirty="0"/>
          </a:p>
          <a:p>
            <a:r>
              <a:rPr lang="en-US" dirty="0"/>
              <a:t>Court says you CANNOT waive a person’s privacy rights even if you previously disclosed similar information</a:t>
            </a:r>
          </a:p>
        </p:txBody>
      </p:sp>
      <p:sp>
        <p:nvSpPr>
          <p:cNvPr id="4" name="Slide Number Placeholder 3">
            <a:extLst>
              <a:ext uri="{FF2B5EF4-FFF2-40B4-BE49-F238E27FC236}">
                <a16:creationId xmlns:a16="http://schemas.microsoft.com/office/drawing/2014/main" id="{138555AF-26F5-D6E0-8BA5-C70FB65E7054}"/>
              </a:ext>
            </a:extLst>
          </p:cNvPr>
          <p:cNvSpPr>
            <a:spLocks noGrp="1"/>
          </p:cNvSpPr>
          <p:nvPr>
            <p:ph type="sldNum" sz="quarter" idx="15"/>
          </p:nvPr>
        </p:nvSpPr>
        <p:spPr/>
        <p:txBody>
          <a:bodyPr/>
          <a:lstStyle/>
          <a:p>
            <a:fld id="{906BEE08-FFC0-447F-8ADF-126BA35B6C0E}" type="slidenum">
              <a:rPr lang="en-US" smtClean="0"/>
              <a:t>26</a:t>
            </a:fld>
            <a:endParaRPr lang="en-US" dirty="0"/>
          </a:p>
        </p:txBody>
      </p:sp>
      <p:pic>
        <p:nvPicPr>
          <p:cNvPr id="6" name="Graphic 5" descr="Lightbulb">
            <a:extLst>
              <a:ext uri="{FF2B5EF4-FFF2-40B4-BE49-F238E27FC236}">
                <a16:creationId xmlns:a16="http://schemas.microsoft.com/office/drawing/2014/main" id="{FDCA8DB7-0F47-6FDA-E5E7-E667B88A4C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4400" y="384048"/>
            <a:ext cx="1143000" cy="1143000"/>
          </a:xfrm>
          <a:prstGeom prst="rect">
            <a:avLst/>
          </a:prstGeom>
        </p:spPr>
      </p:pic>
    </p:spTree>
    <p:extLst>
      <p:ext uri="{BB962C8B-B14F-4D97-AF65-F5344CB8AC3E}">
        <p14:creationId xmlns:p14="http://schemas.microsoft.com/office/powerpoint/2010/main" val="207212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CC7C-908C-1153-4126-1D7036DC3686}"/>
              </a:ext>
            </a:extLst>
          </p:cNvPr>
          <p:cNvSpPr>
            <a:spLocks noGrp="1"/>
          </p:cNvSpPr>
          <p:nvPr>
            <p:ph type="ctrTitle"/>
          </p:nvPr>
        </p:nvSpPr>
        <p:spPr>
          <a:xfrm>
            <a:off x="3581400" y="907497"/>
            <a:ext cx="6172200" cy="1894362"/>
          </a:xfrm>
        </p:spPr>
        <p:txBody>
          <a:bodyPr/>
          <a:lstStyle/>
          <a:p>
            <a:r>
              <a:rPr lang="en-US" sz="7200" dirty="0"/>
              <a:t>Safety</a:t>
            </a:r>
            <a:endParaRPr lang="en-US" dirty="0"/>
          </a:p>
        </p:txBody>
      </p:sp>
      <p:sp>
        <p:nvSpPr>
          <p:cNvPr id="3" name="Subtitle 2">
            <a:extLst>
              <a:ext uri="{FF2B5EF4-FFF2-40B4-BE49-F238E27FC236}">
                <a16:creationId xmlns:a16="http://schemas.microsoft.com/office/drawing/2014/main" id="{7FE5EE4C-2AB3-64B4-FC94-F8277B6046CE}"/>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F0BB22ED-4E49-9CAD-33E7-7608AADDBB27}"/>
              </a:ext>
            </a:extLst>
          </p:cNvPr>
          <p:cNvSpPr>
            <a:spLocks noGrp="1"/>
          </p:cNvSpPr>
          <p:nvPr>
            <p:ph type="sldNum" sz="quarter" idx="12"/>
          </p:nvPr>
        </p:nvSpPr>
        <p:spPr/>
        <p:txBody>
          <a:bodyPr/>
          <a:lstStyle/>
          <a:p>
            <a:fld id="{906BEE08-FFC0-447F-8ADF-126BA35B6C0E}" type="slidenum">
              <a:rPr lang="en-US" smtClean="0"/>
              <a:t>27</a:t>
            </a:fld>
            <a:endParaRPr lang="en-US" dirty="0"/>
          </a:p>
        </p:txBody>
      </p:sp>
      <mc:AlternateContent xmlns:mc="http://schemas.openxmlformats.org/markup-compatibility/2006">
        <mc:Choice xmlns:am3d="http://schemas.microsoft.com/office/drawing/2017/model3d" Requires="am3d">
          <p:graphicFrame>
            <p:nvGraphicFramePr>
              <p:cNvPr id="5" name="3D Model 4" descr="Surveillance Camera">
                <a:extLst>
                  <a:ext uri="{FF2B5EF4-FFF2-40B4-BE49-F238E27FC236}">
                    <a16:creationId xmlns:a16="http://schemas.microsoft.com/office/drawing/2014/main" id="{75149E56-23D2-C9B3-8DA5-D414F798A15D}"/>
                  </a:ext>
                </a:extLst>
              </p:cNvPr>
              <p:cNvGraphicFramePr>
                <a:graphicFrameLocks noChangeAspect="1"/>
              </p:cNvGraphicFramePr>
              <p:nvPr>
                <p:extLst>
                  <p:ext uri="{D42A27DB-BD31-4B8C-83A1-F6EECF244321}">
                    <p14:modId xmlns:p14="http://schemas.microsoft.com/office/powerpoint/2010/main" val="1794755708"/>
                  </p:ext>
                </p:extLst>
              </p:nvPr>
            </p:nvGraphicFramePr>
            <p:xfrm>
              <a:off x="4419600" y="3429000"/>
              <a:ext cx="2680034" cy="1900734"/>
            </p:xfrm>
            <a:graphic>
              <a:graphicData uri="http://schemas.microsoft.com/office/drawing/2017/model3d">
                <am3d:model3d r:embed="rId2">
                  <am3d:spPr>
                    <a:xfrm>
                      <a:off x="0" y="0"/>
                      <a:ext cx="2680034" cy="1900734"/>
                    </a:xfrm>
                    <a:prstGeom prst="rect">
                      <a:avLst/>
                    </a:prstGeom>
                  </am3d:spPr>
                  <am3d:camera>
                    <am3d:pos x="0" y="0" z="58081124"/>
                    <am3d:up dx="0" dy="36000000" dz="0"/>
                    <am3d:lookAt x="0" y="0" z="0"/>
                    <am3d:perspective fov="2700000"/>
                  </am3d:camera>
                  <am3d:trans>
                    <am3d:meterPerModelUnit n="19726549" d="1000000"/>
                    <am3d:preTrans dx="-1049510" dy="-9030481" dz="-1596710"/>
                    <am3d:scale>
                      <am3d:sx n="1000000" d="1000000"/>
                      <am3d:sy n="1000000" d="1000000"/>
                      <am3d:sz n="1000000" d="1000000"/>
                    </am3d:scale>
                    <am3d:rot ax="644083" ay="2318993" az="405152"/>
                    <am3d:postTrans dx="0" dy="0" dz="0"/>
                  </am3d:trans>
                  <am3d:raster rName="Office3DRenderer" rVer="16.0.8326">
                    <am3d:blip r:embed="rId3"/>
                  </am3d:raster>
                  <am3d:objViewport viewportSz="38584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urveillance Camera">
                <a:extLst>
                  <a:ext uri="{FF2B5EF4-FFF2-40B4-BE49-F238E27FC236}">
                    <a16:creationId xmlns:a16="http://schemas.microsoft.com/office/drawing/2014/main" id="{75149E56-23D2-C9B3-8DA5-D414F798A15D}"/>
                  </a:ext>
                </a:extLst>
              </p:cNvPr>
              <p:cNvPicPr>
                <a:picLocks noGrp="1" noRot="1" noChangeAspect="1" noMove="1" noResize="1" noEditPoints="1" noAdjustHandles="1" noChangeArrowheads="1" noChangeShapeType="1" noCrop="1"/>
              </p:cNvPicPr>
              <p:nvPr/>
            </p:nvPicPr>
            <p:blipFill>
              <a:blip r:embed="rId3"/>
              <a:stretch>
                <a:fillRect/>
              </a:stretch>
            </p:blipFill>
            <p:spPr>
              <a:xfrm>
                <a:off x="4419600" y="3429000"/>
                <a:ext cx="2680034" cy="1900734"/>
              </a:xfrm>
              <a:prstGeom prst="rect">
                <a:avLst/>
              </a:prstGeom>
            </p:spPr>
          </p:pic>
        </mc:Fallback>
      </mc:AlternateContent>
    </p:spTree>
    <p:extLst>
      <p:ext uri="{BB962C8B-B14F-4D97-AF65-F5344CB8AC3E}">
        <p14:creationId xmlns:p14="http://schemas.microsoft.com/office/powerpoint/2010/main" val="1158279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E1049-0528-6049-1532-728B6BF7795F}"/>
              </a:ext>
            </a:extLst>
          </p:cNvPr>
          <p:cNvSpPr>
            <a:spLocks noGrp="1"/>
          </p:cNvSpPr>
          <p:nvPr>
            <p:ph type="title"/>
          </p:nvPr>
        </p:nvSpPr>
        <p:spPr/>
        <p:txBody>
          <a:bodyPr/>
          <a:lstStyle/>
          <a:p>
            <a:r>
              <a:rPr lang="en-US" dirty="0"/>
              <a:t>Security exemption	</a:t>
            </a:r>
          </a:p>
        </p:txBody>
      </p:sp>
      <p:sp>
        <p:nvSpPr>
          <p:cNvPr id="3" name="Content Placeholder 2">
            <a:extLst>
              <a:ext uri="{FF2B5EF4-FFF2-40B4-BE49-F238E27FC236}">
                <a16:creationId xmlns:a16="http://schemas.microsoft.com/office/drawing/2014/main" id="{14538405-C53A-3D2B-D17A-BB8354232381}"/>
              </a:ext>
            </a:extLst>
          </p:cNvPr>
          <p:cNvSpPr>
            <a:spLocks noGrp="1"/>
          </p:cNvSpPr>
          <p:nvPr>
            <p:ph sz="quarter" idx="1"/>
          </p:nvPr>
        </p:nvSpPr>
        <p:spPr>
          <a:xfrm>
            <a:off x="445477" y="1524000"/>
            <a:ext cx="7467600" cy="4873752"/>
          </a:xfrm>
        </p:spPr>
        <p:txBody>
          <a:bodyPr/>
          <a:lstStyle/>
          <a:p>
            <a:r>
              <a:rPr lang="en-US" dirty="0"/>
              <a:t>7(1)(v):</a:t>
            </a:r>
          </a:p>
          <a:p>
            <a:pPr marL="0" indent="0">
              <a:buNone/>
            </a:pPr>
            <a:endParaRPr lang="en-US" dirty="0"/>
          </a:p>
          <a:p>
            <a:pPr lvl="1"/>
            <a:r>
              <a:rPr lang="en-US" dirty="0"/>
              <a:t>Vulnerability assessments, security measures, and response policies or plans that are designed to identify, prevent, or respond to potential attacks upon a community’s population or systems, facilities, or installations…</a:t>
            </a:r>
          </a:p>
          <a:p>
            <a:pPr marL="365760" lvl="1" indent="0">
              <a:buNone/>
            </a:pPr>
            <a:endParaRPr lang="en-US" dirty="0"/>
          </a:p>
          <a:p>
            <a:pPr lvl="1"/>
            <a:r>
              <a:rPr lang="en-US" dirty="0"/>
              <a:t>Information exempt may include details pertaining to the mobilization or deployment of personnel or equipment, to the operations of communication systems or protocols, or to tactical operations</a:t>
            </a:r>
          </a:p>
        </p:txBody>
      </p:sp>
      <p:sp>
        <p:nvSpPr>
          <p:cNvPr id="4" name="Slide Number Placeholder 3">
            <a:extLst>
              <a:ext uri="{FF2B5EF4-FFF2-40B4-BE49-F238E27FC236}">
                <a16:creationId xmlns:a16="http://schemas.microsoft.com/office/drawing/2014/main" id="{003444A6-CD60-F86B-FA59-2563DF413E31}"/>
              </a:ext>
            </a:extLst>
          </p:cNvPr>
          <p:cNvSpPr>
            <a:spLocks noGrp="1"/>
          </p:cNvSpPr>
          <p:nvPr>
            <p:ph type="sldNum" sz="quarter" idx="15"/>
          </p:nvPr>
        </p:nvSpPr>
        <p:spPr/>
        <p:txBody>
          <a:bodyPr/>
          <a:lstStyle/>
          <a:p>
            <a:fld id="{906BEE08-FFC0-447F-8ADF-126BA35B6C0E}" type="slidenum">
              <a:rPr lang="en-US" smtClean="0"/>
              <a:t>28</a:t>
            </a:fld>
            <a:endParaRPr lang="en-US" dirty="0"/>
          </a:p>
        </p:txBody>
      </p:sp>
      <p:pic>
        <p:nvPicPr>
          <p:cNvPr id="6" name="Graphic 5" descr="Jail">
            <a:extLst>
              <a:ext uri="{FF2B5EF4-FFF2-40B4-BE49-F238E27FC236}">
                <a16:creationId xmlns:a16="http://schemas.microsoft.com/office/drawing/2014/main" id="{93DF2C67-EEFD-9415-5159-A3B45A8DB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0" y="436802"/>
            <a:ext cx="1676400" cy="1676400"/>
          </a:xfrm>
          <a:prstGeom prst="rect">
            <a:avLst/>
          </a:prstGeom>
        </p:spPr>
      </p:pic>
    </p:spTree>
    <p:extLst>
      <p:ext uri="{BB962C8B-B14F-4D97-AF65-F5344CB8AC3E}">
        <p14:creationId xmlns:p14="http://schemas.microsoft.com/office/powerpoint/2010/main" val="4247371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4F2F-94F0-E4E9-C2B4-AF0C769AB849}"/>
              </a:ext>
            </a:extLst>
          </p:cNvPr>
          <p:cNvSpPr>
            <a:spLocks noGrp="1"/>
          </p:cNvSpPr>
          <p:nvPr>
            <p:ph type="title"/>
          </p:nvPr>
        </p:nvSpPr>
        <p:spPr>
          <a:xfrm>
            <a:off x="489012" y="76200"/>
            <a:ext cx="7479437" cy="941514"/>
          </a:xfrm>
        </p:spPr>
        <p:txBody>
          <a:bodyPr>
            <a:normAutofit fontScale="90000"/>
          </a:bodyPr>
          <a:lstStyle/>
          <a:p>
            <a:r>
              <a:rPr lang="en-US" b="1" dirty="0"/>
              <a:t>Surveillance footage</a:t>
            </a:r>
            <a:br>
              <a:rPr lang="en-US" b="1" dirty="0"/>
            </a:br>
            <a:endParaRPr lang="en-US" b="1" dirty="0"/>
          </a:p>
        </p:txBody>
      </p:sp>
      <p:sp>
        <p:nvSpPr>
          <p:cNvPr id="3" name="Content Placeholder 2">
            <a:extLst>
              <a:ext uri="{FF2B5EF4-FFF2-40B4-BE49-F238E27FC236}">
                <a16:creationId xmlns:a16="http://schemas.microsoft.com/office/drawing/2014/main" id="{17A2EFED-E359-7935-CC4A-0B59B92D301C}"/>
              </a:ext>
            </a:extLst>
          </p:cNvPr>
          <p:cNvSpPr>
            <a:spLocks noGrp="1"/>
          </p:cNvSpPr>
          <p:nvPr>
            <p:ph sz="quarter" idx="1"/>
          </p:nvPr>
        </p:nvSpPr>
        <p:spPr>
          <a:xfrm>
            <a:off x="451282" y="844762"/>
            <a:ext cx="7467600" cy="4873752"/>
          </a:xfrm>
        </p:spPr>
        <p:txBody>
          <a:bodyPr>
            <a:normAutofit fontScale="92500" lnSpcReduction="10000"/>
          </a:bodyPr>
          <a:lstStyle/>
          <a:p>
            <a:r>
              <a:rPr lang="en-US" dirty="0"/>
              <a:t>News agency requests video footage of attack on rail station platform from CTA</a:t>
            </a:r>
          </a:p>
          <a:p>
            <a:endParaRPr lang="en-US" dirty="0"/>
          </a:p>
          <a:p>
            <a:r>
              <a:rPr lang="en-US" dirty="0"/>
              <a:t>Request denied based on 7(1)(v)</a:t>
            </a:r>
          </a:p>
          <a:p>
            <a:pPr lvl="1"/>
            <a:r>
              <a:rPr lang="en-US" dirty="0"/>
              <a:t>Security measures designed to identify, prevent, or respond to potential attacks</a:t>
            </a:r>
          </a:p>
          <a:p>
            <a:pPr lvl="1"/>
            <a:endParaRPr lang="en-US" dirty="0"/>
          </a:p>
          <a:p>
            <a:r>
              <a:rPr lang="en-US" dirty="0"/>
              <a:t>Affidavit of security expert: Footage would reveal position of cameras, capabilities, blind spots</a:t>
            </a:r>
          </a:p>
          <a:p>
            <a:endParaRPr lang="en-US" dirty="0"/>
          </a:p>
          <a:p>
            <a:r>
              <a:rPr lang="en-US" dirty="0"/>
              <a:t>Disclosure “could reasonably be expected” to jeopardize effectiveness of security measures</a:t>
            </a:r>
          </a:p>
          <a:p>
            <a:endParaRPr lang="en-US" dirty="0"/>
          </a:p>
          <a:p>
            <a:r>
              <a:rPr lang="en-US" i="1" dirty="0"/>
              <a:t>Sun-Times v. CTA</a:t>
            </a:r>
            <a:r>
              <a:rPr lang="en-US" dirty="0"/>
              <a:t>, 2021 IL 192028</a:t>
            </a:r>
          </a:p>
          <a:p>
            <a:endParaRPr lang="en-US" dirty="0"/>
          </a:p>
          <a:p>
            <a:endParaRPr lang="en-US" dirty="0"/>
          </a:p>
        </p:txBody>
      </p:sp>
      <p:sp>
        <p:nvSpPr>
          <p:cNvPr id="4" name="Slide Number Placeholder 3">
            <a:extLst>
              <a:ext uri="{FF2B5EF4-FFF2-40B4-BE49-F238E27FC236}">
                <a16:creationId xmlns:a16="http://schemas.microsoft.com/office/drawing/2014/main" id="{704CD295-EE8E-4C2A-B102-9D0FD22C6D53}"/>
              </a:ext>
            </a:extLst>
          </p:cNvPr>
          <p:cNvSpPr>
            <a:spLocks noGrp="1"/>
          </p:cNvSpPr>
          <p:nvPr>
            <p:ph type="sldNum" sz="quarter" idx="15"/>
          </p:nvPr>
        </p:nvSpPr>
        <p:spPr/>
        <p:txBody>
          <a:bodyPr/>
          <a:lstStyle/>
          <a:p>
            <a:fld id="{906BEE08-FFC0-447F-8ADF-126BA35B6C0E}" type="slidenum">
              <a:rPr lang="en-US" smtClean="0"/>
              <a:t>29</a:t>
            </a:fld>
            <a:endParaRPr lang="en-US" dirty="0"/>
          </a:p>
        </p:txBody>
      </p:sp>
      <p:pic>
        <p:nvPicPr>
          <p:cNvPr id="6" name="Graphic 5" descr="Security camera">
            <a:extLst>
              <a:ext uri="{FF2B5EF4-FFF2-40B4-BE49-F238E27FC236}">
                <a16:creationId xmlns:a16="http://schemas.microsoft.com/office/drawing/2014/main" id="{79316C0A-14C9-66F7-E3EF-02CEB01AA9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444" y="4800600"/>
            <a:ext cx="1600200" cy="1600200"/>
          </a:xfrm>
          <a:prstGeom prst="rect">
            <a:avLst/>
          </a:prstGeom>
        </p:spPr>
      </p:pic>
    </p:spTree>
    <p:extLst>
      <p:ext uri="{BB962C8B-B14F-4D97-AF65-F5344CB8AC3E}">
        <p14:creationId xmlns:p14="http://schemas.microsoft.com/office/powerpoint/2010/main" val="168286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BB4E-7A29-0CBF-1926-3E5E5BFBAE02}"/>
              </a:ext>
            </a:extLst>
          </p:cNvPr>
          <p:cNvSpPr>
            <a:spLocks noGrp="1"/>
          </p:cNvSpPr>
          <p:nvPr>
            <p:ph type="title"/>
          </p:nvPr>
        </p:nvSpPr>
        <p:spPr/>
        <p:txBody>
          <a:bodyPr/>
          <a:lstStyle/>
          <a:p>
            <a:r>
              <a:rPr lang="en-US" dirty="0"/>
              <a:t>FOIA Officer	</a:t>
            </a:r>
          </a:p>
        </p:txBody>
      </p:sp>
      <p:sp>
        <p:nvSpPr>
          <p:cNvPr id="3" name="Content Placeholder 2">
            <a:extLst>
              <a:ext uri="{FF2B5EF4-FFF2-40B4-BE49-F238E27FC236}">
                <a16:creationId xmlns:a16="http://schemas.microsoft.com/office/drawing/2014/main" id="{08DA888B-703C-9B55-B47B-F8584CFAFDBF}"/>
              </a:ext>
            </a:extLst>
          </p:cNvPr>
          <p:cNvSpPr>
            <a:spLocks noGrp="1"/>
          </p:cNvSpPr>
          <p:nvPr>
            <p:ph sz="quarter" idx="1"/>
          </p:nvPr>
        </p:nvSpPr>
        <p:spPr/>
        <p:txBody>
          <a:bodyPr/>
          <a:lstStyle/>
          <a:p>
            <a:r>
              <a:rPr lang="en-US" dirty="0"/>
              <a:t>Do you have more than one?</a:t>
            </a:r>
          </a:p>
          <a:p>
            <a:endParaRPr lang="en-US" dirty="0"/>
          </a:p>
          <a:p>
            <a:r>
              <a:rPr lang="en-US" dirty="0"/>
              <a:t>Select the right people</a:t>
            </a:r>
          </a:p>
          <a:p>
            <a:endParaRPr lang="en-US" dirty="0"/>
          </a:p>
          <a:p>
            <a:r>
              <a:rPr lang="en-US" dirty="0"/>
              <a:t>Are they trained?</a:t>
            </a:r>
          </a:p>
          <a:p>
            <a:pPr lvl="1"/>
            <a:r>
              <a:rPr lang="en-US" dirty="0"/>
              <a:t>AG website training</a:t>
            </a:r>
          </a:p>
          <a:p>
            <a:pPr lvl="1"/>
            <a:r>
              <a:rPr lang="en-US" dirty="0"/>
              <a:t>Supplemental training</a:t>
            </a:r>
          </a:p>
          <a:p>
            <a:pPr lvl="1"/>
            <a:endParaRPr lang="en-US" dirty="0"/>
          </a:p>
          <a:p>
            <a:r>
              <a:rPr lang="en-US" dirty="0"/>
              <a:t>Do they ask questions when uncertain</a:t>
            </a:r>
          </a:p>
          <a:p>
            <a:pPr lvl="1"/>
            <a:r>
              <a:rPr lang="en-US" dirty="0"/>
              <a:t>Public body’s legal advisor</a:t>
            </a:r>
          </a:p>
          <a:p>
            <a:pPr lvl="1"/>
            <a:r>
              <a:rPr lang="en-US" dirty="0"/>
              <a:t>IFMK open door legal</a:t>
            </a:r>
          </a:p>
        </p:txBody>
      </p:sp>
      <p:sp>
        <p:nvSpPr>
          <p:cNvPr id="4" name="Slide Number Placeholder 3">
            <a:extLst>
              <a:ext uri="{FF2B5EF4-FFF2-40B4-BE49-F238E27FC236}">
                <a16:creationId xmlns:a16="http://schemas.microsoft.com/office/drawing/2014/main" id="{2B714524-6987-4D05-AD97-9BBFA70FDDA1}"/>
              </a:ext>
            </a:extLst>
          </p:cNvPr>
          <p:cNvSpPr>
            <a:spLocks noGrp="1"/>
          </p:cNvSpPr>
          <p:nvPr>
            <p:ph type="sldNum" sz="quarter" idx="15"/>
          </p:nvPr>
        </p:nvSpPr>
        <p:spPr/>
        <p:txBody>
          <a:bodyPr/>
          <a:lstStyle/>
          <a:p>
            <a:fld id="{906BEE08-FFC0-447F-8ADF-126BA35B6C0E}" type="slidenum">
              <a:rPr lang="en-US" smtClean="0"/>
              <a:t>3</a:t>
            </a:fld>
            <a:endParaRPr lang="en-US" dirty="0"/>
          </a:p>
        </p:txBody>
      </p:sp>
      <p:pic>
        <p:nvPicPr>
          <p:cNvPr id="7" name="Graphic 6" descr="Employee badge">
            <a:extLst>
              <a:ext uri="{FF2B5EF4-FFF2-40B4-BE49-F238E27FC236}">
                <a16:creationId xmlns:a16="http://schemas.microsoft.com/office/drawing/2014/main" id="{ECF09EF5-7E00-B0DF-9070-4568AE995D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8700" y="274638"/>
            <a:ext cx="1752600" cy="1752600"/>
          </a:xfrm>
          <a:prstGeom prst="rect">
            <a:avLst/>
          </a:prstGeom>
        </p:spPr>
      </p:pic>
    </p:spTree>
    <p:extLst>
      <p:ext uri="{BB962C8B-B14F-4D97-AF65-F5344CB8AC3E}">
        <p14:creationId xmlns:p14="http://schemas.microsoft.com/office/powerpoint/2010/main" val="1598421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3259-24E4-20A7-F722-23F736D37FEA}"/>
              </a:ext>
            </a:extLst>
          </p:cNvPr>
          <p:cNvSpPr>
            <a:spLocks noGrp="1"/>
          </p:cNvSpPr>
          <p:nvPr>
            <p:ph type="title"/>
          </p:nvPr>
        </p:nvSpPr>
        <p:spPr/>
        <p:txBody>
          <a:bodyPr/>
          <a:lstStyle/>
          <a:p>
            <a:r>
              <a:rPr lang="en-US" b="1" dirty="0"/>
              <a:t>LESSONS LEARNED</a:t>
            </a:r>
          </a:p>
        </p:txBody>
      </p:sp>
      <p:sp>
        <p:nvSpPr>
          <p:cNvPr id="3" name="Content Placeholder 2">
            <a:extLst>
              <a:ext uri="{FF2B5EF4-FFF2-40B4-BE49-F238E27FC236}">
                <a16:creationId xmlns:a16="http://schemas.microsoft.com/office/drawing/2014/main" id="{7E4E8ECE-B375-892C-A0AF-007A4345278B}"/>
              </a:ext>
            </a:extLst>
          </p:cNvPr>
          <p:cNvSpPr>
            <a:spLocks noGrp="1"/>
          </p:cNvSpPr>
          <p:nvPr>
            <p:ph sz="quarter" idx="1"/>
          </p:nvPr>
        </p:nvSpPr>
        <p:spPr/>
        <p:txBody>
          <a:bodyPr/>
          <a:lstStyle/>
          <a:p>
            <a:r>
              <a:rPr lang="en-US" dirty="0"/>
              <a:t>Affidavit may be needed to establish how safety could </a:t>
            </a:r>
            <a:r>
              <a:rPr lang="en-US" i="1" dirty="0"/>
              <a:t>reasonably be expected </a:t>
            </a:r>
            <a:r>
              <a:rPr lang="en-US" dirty="0"/>
              <a:t>to be jeopardized</a:t>
            </a:r>
          </a:p>
          <a:p>
            <a:endParaRPr lang="en-US" i="1" dirty="0"/>
          </a:p>
          <a:p>
            <a:r>
              <a:rPr lang="en-US" dirty="0"/>
              <a:t>Be specific with the information provided</a:t>
            </a:r>
          </a:p>
          <a:p>
            <a:pPr lvl="2"/>
            <a:r>
              <a:rPr lang="en-US" dirty="0"/>
              <a:t>Camera location</a:t>
            </a:r>
          </a:p>
          <a:p>
            <a:pPr lvl="2"/>
            <a:r>
              <a:rPr lang="en-US" dirty="0"/>
              <a:t>Blind spots</a:t>
            </a:r>
          </a:p>
          <a:p>
            <a:pPr lvl="2"/>
            <a:r>
              <a:rPr lang="en-US" dirty="0"/>
              <a:t>Criminals can use information to plan attacks</a:t>
            </a:r>
          </a:p>
        </p:txBody>
      </p:sp>
      <p:sp>
        <p:nvSpPr>
          <p:cNvPr id="4" name="Slide Number Placeholder 3">
            <a:extLst>
              <a:ext uri="{FF2B5EF4-FFF2-40B4-BE49-F238E27FC236}">
                <a16:creationId xmlns:a16="http://schemas.microsoft.com/office/drawing/2014/main" id="{1235F365-C2F7-66C4-BC91-B0BDAC5F7A66}"/>
              </a:ext>
            </a:extLst>
          </p:cNvPr>
          <p:cNvSpPr>
            <a:spLocks noGrp="1"/>
          </p:cNvSpPr>
          <p:nvPr>
            <p:ph type="sldNum" sz="quarter" idx="15"/>
          </p:nvPr>
        </p:nvSpPr>
        <p:spPr/>
        <p:txBody>
          <a:bodyPr/>
          <a:lstStyle/>
          <a:p>
            <a:fld id="{906BEE08-FFC0-447F-8ADF-126BA35B6C0E}" type="slidenum">
              <a:rPr lang="en-US" smtClean="0"/>
              <a:t>30</a:t>
            </a:fld>
            <a:endParaRPr lang="en-US" dirty="0"/>
          </a:p>
        </p:txBody>
      </p:sp>
      <p:pic>
        <p:nvPicPr>
          <p:cNvPr id="6" name="Graphic 5" descr="Thought bubble">
            <a:extLst>
              <a:ext uri="{FF2B5EF4-FFF2-40B4-BE49-F238E27FC236}">
                <a16:creationId xmlns:a16="http://schemas.microsoft.com/office/drawing/2014/main" id="{C01A9DDF-6235-61BB-9A2D-E1F68F6BED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7800" y="274638"/>
            <a:ext cx="1219200" cy="1219200"/>
          </a:xfrm>
          <a:prstGeom prst="rect">
            <a:avLst/>
          </a:prstGeom>
        </p:spPr>
      </p:pic>
    </p:spTree>
    <p:extLst>
      <p:ext uri="{BB962C8B-B14F-4D97-AF65-F5344CB8AC3E}">
        <p14:creationId xmlns:p14="http://schemas.microsoft.com/office/powerpoint/2010/main" val="2379119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524000"/>
            <a:ext cx="6172200" cy="1066800"/>
          </a:xfrm>
        </p:spPr>
        <p:txBody>
          <a:bodyPr>
            <a:noAutofit/>
          </a:bodyPr>
          <a:lstStyle/>
          <a:p>
            <a:r>
              <a:rPr lang="en-US" sz="3600" dirty="0"/>
              <a:t>Private entities Performing government function</a:t>
            </a:r>
          </a:p>
        </p:txBody>
      </p:sp>
      <p:sp>
        <p:nvSpPr>
          <p:cNvPr id="3" name="Content Placeholder 2"/>
          <p:cNvSpPr>
            <a:spLocks noGrp="1"/>
          </p:cNvSpPr>
          <p:nvPr>
            <p:ph type="subTitle" idx="1"/>
          </p:nvPr>
        </p:nvSpPr>
        <p:spPr/>
        <p:txBody>
          <a:bodyPr>
            <a:normAutofit/>
          </a:bodyPr>
          <a:lstStyle/>
          <a:p>
            <a:endParaRPr lang="en-US" dirty="0"/>
          </a:p>
        </p:txBody>
      </p:sp>
      <p:sp>
        <p:nvSpPr>
          <p:cNvPr id="4" name="Slide Number Placeholder 3"/>
          <p:cNvSpPr>
            <a:spLocks noGrp="1"/>
          </p:cNvSpPr>
          <p:nvPr>
            <p:ph type="sldNum" sz="quarter" idx="12"/>
          </p:nvPr>
        </p:nvSpPr>
        <p:spPr/>
        <p:txBody>
          <a:bodyPr/>
          <a:lstStyle/>
          <a:p>
            <a:fld id="{906BEE08-FFC0-447F-8ADF-126BA35B6C0E}" type="slidenum">
              <a:rPr lang="en-US" smtClean="0"/>
              <a:t>31</a:t>
            </a:fld>
            <a:endParaRPr lang="en-US" dirty="0"/>
          </a:p>
        </p:txBody>
      </p:sp>
      <p:pic>
        <p:nvPicPr>
          <p:cNvPr id="6" name="Graphic 5" descr="Dump truck">
            <a:extLst>
              <a:ext uri="{FF2B5EF4-FFF2-40B4-BE49-F238E27FC236}">
                <a16:creationId xmlns:a16="http://schemas.microsoft.com/office/drawing/2014/main" id="{4B239D7A-62DF-4F32-E536-0B46DCE8F4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1639" y="2837412"/>
            <a:ext cx="2993961" cy="2993961"/>
          </a:xfrm>
          <a:prstGeom prst="rect">
            <a:avLst/>
          </a:prstGeom>
        </p:spPr>
      </p:pic>
    </p:spTree>
    <p:extLst>
      <p:ext uri="{BB962C8B-B14F-4D97-AF65-F5344CB8AC3E}">
        <p14:creationId xmlns:p14="http://schemas.microsoft.com/office/powerpoint/2010/main" val="1662346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D3C4-4B09-B613-C2B2-624D7F416E68}"/>
              </a:ext>
            </a:extLst>
          </p:cNvPr>
          <p:cNvSpPr>
            <a:spLocks noGrp="1"/>
          </p:cNvSpPr>
          <p:nvPr>
            <p:ph type="title"/>
          </p:nvPr>
        </p:nvSpPr>
        <p:spPr/>
        <p:txBody>
          <a:bodyPr/>
          <a:lstStyle/>
          <a:p>
            <a:r>
              <a:rPr lang="en-US" dirty="0"/>
              <a:t>Section 7(2)</a:t>
            </a:r>
          </a:p>
        </p:txBody>
      </p:sp>
      <p:sp>
        <p:nvSpPr>
          <p:cNvPr id="3" name="Content Placeholder 2">
            <a:extLst>
              <a:ext uri="{FF2B5EF4-FFF2-40B4-BE49-F238E27FC236}">
                <a16:creationId xmlns:a16="http://schemas.microsoft.com/office/drawing/2014/main" id="{2B28248F-6202-006F-02D5-8F79703F6E63}"/>
              </a:ext>
            </a:extLst>
          </p:cNvPr>
          <p:cNvSpPr>
            <a:spLocks noGrp="1"/>
          </p:cNvSpPr>
          <p:nvPr>
            <p:ph sz="quarter" idx="1"/>
          </p:nvPr>
        </p:nvSpPr>
        <p:spPr/>
        <p:txBody>
          <a:bodyPr/>
          <a:lstStyle/>
          <a:p>
            <a:r>
              <a:rPr lang="en-US" dirty="0"/>
              <a:t>“A public record that is not in the possession of a public body but is in the possession of a party </a:t>
            </a:r>
            <a:r>
              <a:rPr lang="en-US" dirty="0">
                <a:solidFill>
                  <a:srgbClr val="FF0000"/>
                </a:solidFill>
              </a:rPr>
              <a:t>with whom the agency has contracted to perform a governmental function on behalf of the public body</a:t>
            </a:r>
            <a:r>
              <a:rPr lang="en-US" dirty="0"/>
              <a:t>, and that directly </a:t>
            </a:r>
            <a:r>
              <a:rPr lang="en-US" dirty="0">
                <a:solidFill>
                  <a:srgbClr val="FF0000"/>
                </a:solidFill>
              </a:rPr>
              <a:t>relates to the governmental function</a:t>
            </a:r>
            <a:r>
              <a:rPr lang="en-US" dirty="0"/>
              <a:t> and is not otherwise exempt under this Act, shall be considered a public record of the public body, for purposes of this Act.”</a:t>
            </a:r>
          </a:p>
        </p:txBody>
      </p:sp>
      <p:sp>
        <p:nvSpPr>
          <p:cNvPr id="4" name="Slide Number Placeholder 3">
            <a:extLst>
              <a:ext uri="{FF2B5EF4-FFF2-40B4-BE49-F238E27FC236}">
                <a16:creationId xmlns:a16="http://schemas.microsoft.com/office/drawing/2014/main" id="{B4BDC741-C4AF-DC0E-7F87-711E7FE12CDC}"/>
              </a:ext>
            </a:extLst>
          </p:cNvPr>
          <p:cNvSpPr>
            <a:spLocks noGrp="1"/>
          </p:cNvSpPr>
          <p:nvPr>
            <p:ph type="sldNum" sz="quarter" idx="15"/>
          </p:nvPr>
        </p:nvSpPr>
        <p:spPr/>
        <p:txBody>
          <a:bodyPr/>
          <a:lstStyle/>
          <a:p>
            <a:fld id="{906BEE08-FFC0-447F-8ADF-126BA35B6C0E}" type="slidenum">
              <a:rPr lang="en-US" smtClean="0"/>
              <a:t>32</a:t>
            </a:fld>
            <a:endParaRPr lang="en-US" dirty="0"/>
          </a:p>
        </p:txBody>
      </p:sp>
    </p:spTree>
    <p:extLst>
      <p:ext uri="{BB962C8B-B14F-4D97-AF65-F5344CB8AC3E}">
        <p14:creationId xmlns:p14="http://schemas.microsoft.com/office/powerpoint/2010/main" val="871049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1368"/>
          </a:xfrm>
        </p:spPr>
        <p:txBody>
          <a:bodyPr/>
          <a:lstStyle/>
          <a:p>
            <a:r>
              <a:rPr lang="en-US" b="1" dirty="0"/>
              <a:t>Medical services in Jail</a:t>
            </a:r>
          </a:p>
        </p:txBody>
      </p:sp>
      <p:sp>
        <p:nvSpPr>
          <p:cNvPr id="3" name="Content Placeholder 2"/>
          <p:cNvSpPr>
            <a:spLocks noGrp="1"/>
          </p:cNvSpPr>
          <p:nvPr>
            <p:ph sz="quarter" idx="1"/>
          </p:nvPr>
        </p:nvSpPr>
        <p:spPr>
          <a:xfrm>
            <a:off x="457200" y="1219200"/>
            <a:ext cx="7467600" cy="5254752"/>
          </a:xfrm>
        </p:spPr>
        <p:txBody>
          <a:bodyPr>
            <a:normAutofit fontScale="92500" lnSpcReduction="10000"/>
          </a:bodyPr>
          <a:lstStyle/>
          <a:p>
            <a:r>
              <a:rPr lang="en-US" i="1" dirty="0"/>
              <a:t>Rushton v. Dept. of Corrections</a:t>
            </a:r>
            <a:r>
              <a:rPr lang="en-US" dirty="0"/>
              <a:t>, 2019 IL App (4</a:t>
            </a:r>
            <a:r>
              <a:rPr lang="en-US" baseline="30000" dirty="0"/>
              <a:t>th</a:t>
            </a:r>
            <a:r>
              <a:rPr lang="en-US" dirty="0"/>
              <a:t>) 180206</a:t>
            </a:r>
          </a:p>
          <a:p>
            <a:endParaRPr lang="en-US" dirty="0"/>
          </a:p>
          <a:p>
            <a:r>
              <a:rPr lang="en-US" dirty="0"/>
              <a:t>Request sent to DOC for an unredacted settlement agreement between health services company for jail and estate of inmate who died</a:t>
            </a:r>
          </a:p>
          <a:p>
            <a:endParaRPr lang="en-US" dirty="0"/>
          </a:p>
          <a:p>
            <a:r>
              <a:rPr lang="en-US" dirty="0"/>
              <a:t>Health Services Company refused to provide a copy to DOC.  Later offered copy with settlement amount redacted.  Argued that it does not provide a gov’t function</a:t>
            </a:r>
          </a:p>
          <a:p>
            <a:endParaRPr lang="en-US" dirty="0"/>
          </a:p>
          <a:p>
            <a:r>
              <a:rPr lang="en-US" dirty="0"/>
              <a:t>Court holds that prisoner medical care is directly related to a gov’t function, sent back to trial court to determine whether any redactions were appropriate</a:t>
            </a:r>
          </a:p>
        </p:txBody>
      </p:sp>
      <p:sp>
        <p:nvSpPr>
          <p:cNvPr id="4" name="Slide Number Placeholder 3"/>
          <p:cNvSpPr>
            <a:spLocks noGrp="1"/>
          </p:cNvSpPr>
          <p:nvPr>
            <p:ph type="sldNum" sz="quarter" idx="15"/>
          </p:nvPr>
        </p:nvSpPr>
        <p:spPr/>
        <p:txBody>
          <a:bodyPr/>
          <a:lstStyle/>
          <a:p>
            <a:fld id="{906BEE08-FFC0-447F-8ADF-126BA35B6C0E}" type="slidenum">
              <a:rPr lang="en-US" smtClean="0"/>
              <a:t>33</a:t>
            </a:fld>
            <a:endParaRPr lang="en-US" dirty="0"/>
          </a:p>
        </p:txBody>
      </p:sp>
      <p:pic>
        <p:nvPicPr>
          <p:cNvPr id="6" name="Graphic 5" descr="Stethoscope">
            <a:extLst>
              <a:ext uri="{FF2B5EF4-FFF2-40B4-BE49-F238E27FC236}">
                <a16:creationId xmlns:a16="http://schemas.microsoft.com/office/drawing/2014/main" id="{23E94FCC-F62F-7E5A-8CDF-B7536E2605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4600" y="151606"/>
            <a:ext cx="914400" cy="914400"/>
          </a:xfrm>
          <a:prstGeom prst="rect">
            <a:avLst/>
          </a:prstGeom>
        </p:spPr>
      </p:pic>
    </p:spTree>
    <p:extLst>
      <p:ext uri="{BB962C8B-B14F-4D97-AF65-F5344CB8AC3E}">
        <p14:creationId xmlns:p14="http://schemas.microsoft.com/office/powerpoint/2010/main" val="2485491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b="1" dirty="0"/>
              <a:t>Lessons learned</a:t>
            </a:r>
          </a:p>
        </p:txBody>
      </p:sp>
      <p:sp>
        <p:nvSpPr>
          <p:cNvPr id="3" name="Content Placeholder 2"/>
          <p:cNvSpPr>
            <a:spLocks noGrp="1"/>
          </p:cNvSpPr>
          <p:nvPr>
            <p:ph sz="quarter" idx="1"/>
          </p:nvPr>
        </p:nvSpPr>
        <p:spPr/>
        <p:txBody>
          <a:bodyPr>
            <a:normAutofit lnSpcReduction="10000"/>
          </a:bodyPr>
          <a:lstStyle/>
          <a:p>
            <a:r>
              <a:rPr lang="en-US" dirty="0"/>
              <a:t>If you contract for services with a third party, their records may be subject to FOIA</a:t>
            </a:r>
          </a:p>
          <a:p>
            <a:endParaRPr lang="en-US" dirty="0"/>
          </a:p>
          <a:p>
            <a:r>
              <a:rPr lang="en-US" dirty="0"/>
              <a:t>Settlements entered into by a third party contractor’s insurer likely are subject to FOIA</a:t>
            </a:r>
          </a:p>
          <a:p>
            <a:endParaRPr lang="en-US" dirty="0"/>
          </a:p>
          <a:p>
            <a:r>
              <a:rPr lang="en-US" dirty="0"/>
              <a:t>If service is “directly related to a governmental function,” records of third party contractor are likely subject to FOIA</a:t>
            </a:r>
          </a:p>
          <a:p>
            <a:endParaRPr lang="en-US" dirty="0"/>
          </a:p>
          <a:p>
            <a:r>
              <a:rPr lang="en-US" dirty="0"/>
              <a:t>Consider including provision in contract requiring FOIA cooperation</a:t>
            </a:r>
          </a:p>
        </p:txBody>
      </p:sp>
      <p:sp>
        <p:nvSpPr>
          <p:cNvPr id="4" name="Slide Number Placeholder 3"/>
          <p:cNvSpPr>
            <a:spLocks noGrp="1"/>
          </p:cNvSpPr>
          <p:nvPr>
            <p:ph type="sldNum" sz="quarter" idx="15"/>
          </p:nvPr>
        </p:nvSpPr>
        <p:spPr/>
        <p:txBody>
          <a:bodyPr/>
          <a:lstStyle/>
          <a:p>
            <a:fld id="{906BEE08-FFC0-447F-8ADF-126BA35B6C0E}" type="slidenum">
              <a:rPr lang="en-US" smtClean="0"/>
              <a:t>34</a:t>
            </a:fld>
            <a:endParaRPr lang="en-US" dirty="0"/>
          </a:p>
        </p:txBody>
      </p:sp>
      <p:pic>
        <p:nvPicPr>
          <p:cNvPr id="8" name="Graphic 7" descr="Bullseye">
            <a:extLst>
              <a:ext uri="{FF2B5EF4-FFF2-40B4-BE49-F238E27FC236}">
                <a16:creationId xmlns:a16="http://schemas.microsoft.com/office/drawing/2014/main" id="{B9109478-F1D6-431C-42BB-78E584F75D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4400" y="274638"/>
            <a:ext cx="1219200" cy="1219200"/>
          </a:xfrm>
          <a:prstGeom prst="rect">
            <a:avLst/>
          </a:prstGeom>
        </p:spPr>
      </p:pic>
    </p:spTree>
    <p:extLst>
      <p:ext uri="{BB962C8B-B14F-4D97-AF65-F5344CB8AC3E}">
        <p14:creationId xmlns:p14="http://schemas.microsoft.com/office/powerpoint/2010/main" val="647774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C377-7363-5FD2-6433-53C3A46C4986}"/>
              </a:ext>
            </a:extLst>
          </p:cNvPr>
          <p:cNvSpPr>
            <a:spLocks noGrp="1"/>
          </p:cNvSpPr>
          <p:nvPr>
            <p:ph type="ctrTitle"/>
          </p:nvPr>
        </p:nvSpPr>
        <p:spPr>
          <a:xfrm>
            <a:off x="2286000" y="2057400"/>
            <a:ext cx="6172200" cy="2961162"/>
          </a:xfrm>
        </p:spPr>
        <p:txBody>
          <a:bodyPr/>
          <a:lstStyle/>
          <a:p>
            <a:r>
              <a:rPr lang="en-US" sz="4400" dirty="0"/>
              <a:t>GIS DATA</a:t>
            </a:r>
            <a:br>
              <a:rPr lang="en-US" sz="4400" dirty="0"/>
            </a:b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EF026CC4-F468-756E-B25E-147D3BA3BCCC}"/>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930A118B-CDEE-80CF-6A03-42F14A24C7AD}"/>
              </a:ext>
            </a:extLst>
          </p:cNvPr>
          <p:cNvSpPr>
            <a:spLocks noGrp="1"/>
          </p:cNvSpPr>
          <p:nvPr>
            <p:ph type="sldNum" sz="quarter" idx="12"/>
          </p:nvPr>
        </p:nvSpPr>
        <p:spPr/>
        <p:txBody>
          <a:bodyPr/>
          <a:lstStyle/>
          <a:p>
            <a:fld id="{906BEE08-FFC0-447F-8ADF-126BA35B6C0E}" type="slidenum">
              <a:rPr lang="en-US" smtClean="0"/>
              <a:t>35</a:t>
            </a:fld>
            <a:endParaRPr lang="en-US" dirty="0"/>
          </a:p>
        </p:txBody>
      </p:sp>
      <mc:AlternateContent xmlns:mc="http://schemas.openxmlformats.org/markup-compatibility/2006">
        <mc:Choice xmlns:am3d="http://schemas.microsoft.com/office/drawing/2017/model3d" Requires="am3d">
          <p:graphicFrame>
            <p:nvGraphicFramePr>
              <p:cNvPr id="5" name="3D Model 4" descr="Earth">
                <a:extLst>
                  <a:ext uri="{FF2B5EF4-FFF2-40B4-BE49-F238E27FC236}">
                    <a16:creationId xmlns:a16="http://schemas.microsoft.com/office/drawing/2014/main" id="{FC2F557D-F872-60EB-4500-DB9BAFC3C708}"/>
                  </a:ext>
                </a:extLst>
              </p:cNvPr>
              <p:cNvGraphicFramePr/>
              <p:nvPr>
                <p:extLst>
                  <p:ext uri="{D42A27DB-BD31-4B8C-83A1-F6EECF244321}">
                    <p14:modId xmlns:p14="http://schemas.microsoft.com/office/powerpoint/2010/main" val="1200284686"/>
                  </p:ext>
                </p:extLst>
              </p:nvPr>
            </p:nvGraphicFramePr>
            <p:xfrm>
              <a:off x="4191000" y="3418667"/>
              <a:ext cx="2264593" cy="2264593"/>
            </p:xfrm>
            <a:graphic>
              <a:graphicData uri="http://schemas.microsoft.com/office/drawing/2017/model3d">
                <am3d:model3d r:embed="rId2">
                  <am3d:spPr>
                    <a:xfrm>
                      <a:off x="0" y="0"/>
                      <a:ext cx="2264593" cy="2264593"/>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m3d:postTrans dx="0" dy="0" dz="0"/>
                  </am3d:trans>
                  <am3d:raster rName="Office3DRenderer" rVer="16.0.8326">
                    <am3d:blip r:embed="rId3"/>
                  </am3d:raster>
                  <am3d:objViewport viewportSz="39403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Earth">
                <a:extLst>
                  <a:ext uri="{FF2B5EF4-FFF2-40B4-BE49-F238E27FC236}">
                    <a16:creationId xmlns:a16="http://schemas.microsoft.com/office/drawing/2014/main" id="{FC2F557D-F872-60EB-4500-DB9BAFC3C708}"/>
                  </a:ext>
                </a:extLst>
              </p:cNvPr>
              <p:cNvPicPr>
                <a:picLocks noGrp="1" noRot="1" noChangeAspect="1" noMove="1" noResize="1" noEditPoints="1" noAdjustHandles="1" noChangeArrowheads="1" noChangeShapeType="1" noCrop="1"/>
              </p:cNvPicPr>
              <p:nvPr/>
            </p:nvPicPr>
            <p:blipFill>
              <a:blip r:embed="rId3"/>
              <a:stretch>
                <a:fillRect/>
              </a:stretch>
            </p:blipFill>
            <p:spPr>
              <a:xfrm>
                <a:off x="4191000" y="3418667"/>
                <a:ext cx="2264593" cy="2264593"/>
              </a:xfrm>
              <a:prstGeom prst="rect">
                <a:avLst/>
              </a:prstGeom>
            </p:spPr>
          </p:pic>
        </mc:Fallback>
      </mc:AlternateContent>
    </p:spTree>
    <p:extLst>
      <p:ext uri="{BB962C8B-B14F-4D97-AF65-F5344CB8AC3E}">
        <p14:creationId xmlns:p14="http://schemas.microsoft.com/office/powerpoint/2010/main" val="2841828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2E8-6A78-F50D-078C-B775D823E18D}"/>
              </a:ext>
            </a:extLst>
          </p:cNvPr>
          <p:cNvSpPr>
            <a:spLocks noGrp="1"/>
          </p:cNvSpPr>
          <p:nvPr>
            <p:ph type="title"/>
          </p:nvPr>
        </p:nvSpPr>
        <p:spPr/>
        <p:txBody>
          <a:bodyPr/>
          <a:lstStyle/>
          <a:p>
            <a:r>
              <a:rPr lang="en-US" dirty="0"/>
              <a:t>Computer Geographic systems</a:t>
            </a:r>
          </a:p>
        </p:txBody>
      </p:sp>
      <p:sp>
        <p:nvSpPr>
          <p:cNvPr id="3" name="Content Placeholder 2">
            <a:extLst>
              <a:ext uri="{FF2B5EF4-FFF2-40B4-BE49-F238E27FC236}">
                <a16:creationId xmlns:a16="http://schemas.microsoft.com/office/drawing/2014/main" id="{FC168DEC-F6DF-CE7F-739B-DD01596D5B42}"/>
              </a:ext>
            </a:extLst>
          </p:cNvPr>
          <p:cNvSpPr>
            <a:spLocks noGrp="1"/>
          </p:cNvSpPr>
          <p:nvPr>
            <p:ph sz="quarter" idx="1"/>
          </p:nvPr>
        </p:nvSpPr>
        <p:spPr/>
        <p:txBody>
          <a:bodyPr/>
          <a:lstStyle/>
          <a:p>
            <a:r>
              <a:rPr lang="en-US" dirty="0"/>
              <a:t>7(1)(i):</a:t>
            </a:r>
          </a:p>
          <a:p>
            <a:pPr marL="0" indent="0">
              <a:buNone/>
            </a:pPr>
            <a:endParaRPr lang="en-US" dirty="0"/>
          </a:p>
          <a:p>
            <a:pPr lvl="1"/>
            <a:r>
              <a:rPr lang="en-US" dirty="0"/>
              <a:t>Valuable formulae, computer geographic systems, designs, drawings and research data obtained or produced by any public body when disclosure could reasonably be expected to produce private gain or public loss…</a:t>
            </a:r>
          </a:p>
          <a:p>
            <a:pPr lvl="1"/>
            <a:endParaRPr lang="en-US" dirty="0"/>
          </a:p>
          <a:p>
            <a:pPr lvl="1"/>
            <a:endParaRPr lang="en-US" dirty="0"/>
          </a:p>
          <a:p>
            <a:pPr lvl="1"/>
            <a:endParaRPr lang="en-US" dirty="0"/>
          </a:p>
          <a:p>
            <a:pPr lvl="1"/>
            <a:endParaRPr lang="en-US" dirty="0"/>
          </a:p>
          <a:p>
            <a:pPr marL="365760" lvl="1" indent="0">
              <a:buNone/>
            </a:pPr>
            <a:endParaRPr lang="en-US" dirty="0"/>
          </a:p>
          <a:p>
            <a:pPr lvl="1"/>
            <a:endParaRPr lang="en-US" dirty="0"/>
          </a:p>
          <a:p>
            <a:pPr marL="365760" lvl="1" indent="0">
              <a:buNone/>
            </a:pPr>
            <a:endParaRPr lang="en-US" dirty="0"/>
          </a:p>
        </p:txBody>
      </p:sp>
      <p:sp>
        <p:nvSpPr>
          <p:cNvPr id="4" name="Slide Number Placeholder 3">
            <a:extLst>
              <a:ext uri="{FF2B5EF4-FFF2-40B4-BE49-F238E27FC236}">
                <a16:creationId xmlns:a16="http://schemas.microsoft.com/office/drawing/2014/main" id="{0324C347-8FD9-8A25-038F-372CA09FC8F0}"/>
              </a:ext>
            </a:extLst>
          </p:cNvPr>
          <p:cNvSpPr>
            <a:spLocks noGrp="1"/>
          </p:cNvSpPr>
          <p:nvPr>
            <p:ph type="sldNum" sz="quarter" idx="15"/>
          </p:nvPr>
        </p:nvSpPr>
        <p:spPr/>
        <p:txBody>
          <a:bodyPr/>
          <a:lstStyle/>
          <a:p>
            <a:fld id="{906BEE08-FFC0-447F-8ADF-126BA35B6C0E}" type="slidenum">
              <a:rPr lang="en-US" smtClean="0"/>
              <a:t>36</a:t>
            </a:fld>
            <a:endParaRPr lang="en-US" dirty="0"/>
          </a:p>
        </p:txBody>
      </p:sp>
      <mc:AlternateContent xmlns:mc="http://schemas.openxmlformats.org/markup-compatibility/2006">
        <mc:Choice xmlns:am3d="http://schemas.microsoft.com/office/drawing/2017/model3d" Requires="am3d">
          <p:graphicFrame>
            <p:nvGraphicFramePr>
              <p:cNvPr id="6" name="3D Model 5" descr="Rock Cycle">
                <a:extLst>
                  <a:ext uri="{FF2B5EF4-FFF2-40B4-BE49-F238E27FC236}">
                    <a16:creationId xmlns:a16="http://schemas.microsoft.com/office/drawing/2014/main" id="{26E045E2-F096-7A99-52B2-C3B905A6669B}"/>
                  </a:ext>
                </a:extLst>
              </p:cNvPr>
              <p:cNvGraphicFramePr>
                <a:graphicFrameLocks noChangeAspect="1"/>
              </p:cNvGraphicFramePr>
              <p:nvPr>
                <p:extLst>
                  <p:ext uri="{D42A27DB-BD31-4B8C-83A1-F6EECF244321}">
                    <p14:modId xmlns:p14="http://schemas.microsoft.com/office/powerpoint/2010/main" val="3218687951"/>
                  </p:ext>
                </p:extLst>
              </p:nvPr>
            </p:nvGraphicFramePr>
            <p:xfrm>
              <a:off x="2514600" y="4297072"/>
              <a:ext cx="3784820" cy="1963266"/>
            </p:xfrm>
            <a:graphic>
              <a:graphicData uri="http://schemas.microsoft.com/office/drawing/2017/model3d">
                <am3d:model3d r:embed="rId2">
                  <am3d:spPr>
                    <a:xfrm>
                      <a:off x="0" y="0"/>
                      <a:ext cx="3784820" cy="1963266"/>
                    </a:xfrm>
                    <a:prstGeom prst="rect">
                      <a:avLst/>
                    </a:prstGeom>
                  </am3d:spPr>
                  <am3d:camera>
                    <am3d:pos x="0" y="0" z="54891806"/>
                    <am3d:up dx="0" dy="36000000" dz="0"/>
                    <am3d:lookAt x="0" y="0" z="0"/>
                    <am3d:perspective fov="2700000"/>
                  </am3d:camera>
                  <am3d:trans>
                    <am3d:meterPerModelUnit n="10037" d="1000000"/>
                    <am3d:preTrans dx="-3586715" dy="-858884" dz="-4227"/>
                    <am3d:scale>
                      <am3d:sx n="1000000" d="1000000"/>
                      <am3d:sy n="1000000" d="1000000"/>
                      <am3d:sz n="1000000" d="1000000"/>
                    </am3d:scale>
                    <am3d:rot ax="1038986" ay="123911" az="38621"/>
                    <am3d:postTrans dx="0" dy="0" dz="0"/>
                  </am3d:trans>
                  <am3d:raster rName="Office3DRenderer" rVer="16.0.8326">
                    <am3d:blip r:embed="rId3"/>
                  </am3d:raster>
                  <am3d:objViewport viewportSz="40581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ock Cycle">
                <a:extLst>
                  <a:ext uri="{FF2B5EF4-FFF2-40B4-BE49-F238E27FC236}">
                    <a16:creationId xmlns:a16="http://schemas.microsoft.com/office/drawing/2014/main" id="{26E045E2-F096-7A99-52B2-C3B905A6669B}"/>
                  </a:ext>
                </a:extLst>
              </p:cNvPr>
              <p:cNvPicPr>
                <a:picLocks noGrp="1" noRot="1" noChangeAspect="1" noMove="1" noResize="1" noEditPoints="1" noAdjustHandles="1" noChangeArrowheads="1" noChangeShapeType="1" noCrop="1"/>
              </p:cNvPicPr>
              <p:nvPr/>
            </p:nvPicPr>
            <p:blipFill>
              <a:blip r:embed="rId3"/>
              <a:stretch>
                <a:fillRect/>
              </a:stretch>
            </p:blipFill>
            <p:spPr>
              <a:xfrm>
                <a:off x="2514600" y="4297072"/>
                <a:ext cx="3784820" cy="1963266"/>
              </a:xfrm>
              <a:prstGeom prst="rect">
                <a:avLst/>
              </a:prstGeom>
            </p:spPr>
          </p:pic>
        </mc:Fallback>
      </mc:AlternateContent>
    </p:spTree>
    <p:extLst>
      <p:ext uri="{BB962C8B-B14F-4D97-AF65-F5344CB8AC3E}">
        <p14:creationId xmlns:p14="http://schemas.microsoft.com/office/powerpoint/2010/main" val="3182508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3AD0-D036-25C0-0B52-D13A44CE82E3}"/>
              </a:ext>
            </a:extLst>
          </p:cNvPr>
          <p:cNvSpPr>
            <a:spLocks noGrp="1"/>
          </p:cNvSpPr>
          <p:nvPr>
            <p:ph type="title"/>
          </p:nvPr>
        </p:nvSpPr>
        <p:spPr/>
        <p:txBody>
          <a:bodyPr/>
          <a:lstStyle/>
          <a:p>
            <a:r>
              <a:rPr lang="en-US" dirty="0"/>
              <a:t>Request for GIS data</a:t>
            </a:r>
          </a:p>
        </p:txBody>
      </p:sp>
      <p:sp>
        <p:nvSpPr>
          <p:cNvPr id="3" name="Content Placeholder 2">
            <a:extLst>
              <a:ext uri="{FF2B5EF4-FFF2-40B4-BE49-F238E27FC236}">
                <a16:creationId xmlns:a16="http://schemas.microsoft.com/office/drawing/2014/main" id="{9AF5B54C-650B-F726-9B58-8FBD0F805423}"/>
              </a:ext>
            </a:extLst>
          </p:cNvPr>
          <p:cNvSpPr>
            <a:spLocks noGrp="1"/>
          </p:cNvSpPr>
          <p:nvPr>
            <p:ph sz="quarter" idx="1"/>
          </p:nvPr>
        </p:nvSpPr>
        <p:spPr/>
        <p:txBody>
          <a:bodyPr>
            <a:normAutofit/>
          </a:bodyPr>
          <a:lstStyle/>
          <a:p>
            <a:r>
              <a:rPr lang="en-US" dirty="0"/>
              <a:t>County has implemented a “cost-recovery program” for GIS data</a:t>
            </a:r>
          </a:p>
          <a:p>
            <a:endParaRPr lang="en-US" dirty="0"/>
          </a:p>
          <a:p>
            <a:r>
              <a:rPr lang="en-US" dirty="0"/>
              <a:t>To obtain data, requester pays a set price and must sign an agreement which prohibits disclosure and sale of data</a:t>
            </a:r>
          </a:p>
          <a:p>
            <a:endParaRPr lang="en-US" dirty="0"/>
          </a:p>
          <a:p>
            <a:r>
              <a:rPr lang="en-US" dirty="0"/>
              <a:t>In response to FOIA requests for GIS data, County has always asserted that data is exempt under 7(1)(i) and denied the FOIA request</a:t>
            </a:r>
          </a:p>
          <a:p>
            <a:endParaRPr lang="en-US" dirty="0"/>
          </a:p>
        </p:txBody>
      </p:sp>
      <p:sp>
        <p:nvSpPr>
          <p:cNvPr id="4" name="Slide Number Placeholder 3">
            <a:extLst>
              <a:ext uri="{FF2B5EF4-FFF2-40B4-BE49-F238E27FC236}">
                <a16:creationId xmlns:a16="http://schemas.microsoft.com/office/drawing/2014/main" id="{E32CD407-CD36-4DD3-5795-C95584884CE8}"/>
              </a:ext>
            </a:extLst>
          </p:cNvPr>
          <p:cNvSpPr>
            <a:spLocks noGrp="1"/>
          </p:cNvSpPr>
          <p:nvPr>
            <p:ph type="sldNum" sz="quarter" idx="15"/>
          </p:nvPr>
        </p:nvSpPr>
        <p:spPr/>
        <p:txBody>
          <a:bodyPr/>
          <a:lstStyle/>
          <a:p>
            <a:fld id="{906BEE08-FFC0-447F-8ADF-126BA35B6C0E}" type="slidenum">
              <a:rPr lang="en-US" smtClean="0"/>
              <a:t>37</a:t>
            </a:fld>
            <a:endParaRPr lang="en-US" dirty="0"/>
          </a:p>
        </p:txBody>
      </p:sp>
      <mc:AlternateContent xmlns:mc="http://schemas.openxmlformats.org/markup-compatibility/2006">
        <mc:Choice xmlns:am3d="http://schemas.microsoft.com/office/drawing/2017/model3d" Requires="am3d">
          <p:graphicFrame>
            <p:nvGraphicFramePr>
              <p:cNvPr id="5" name="3D Model 4" descr="Gold coins">
                <a:extLst>
                  <a:ext uri="{FF2B5EF4-FFF2-40B4-BE49-F238E27FC236}">
                    <a16:creationId xmlns:a16="http://schemas.microsoft.com/office/drawing/2014/main" id="{B0CE4884-C6B1-304B-056C-21399B809B8F}"/>
                  </a:ext>
                </a:extLst>
              </p:cNvPr>
              <p:cNvGraphicFramePr>
                <a:graphicFrameLocks noChangeAspect="1"/>
              </p:cNvGraphicFramePr>
              <p:nvPr>
                <p:extLst>
                  <p:ext uri="{D42A27DB-BD31-4B8C-83A1-F6EECF244321}">
                    <p14:modId xmlns:p14="http://schemas.microsoft.com/office/powerpoint/2010/main" val="4253841683"/>
                  </p:ext>
                </p:extLst>
              </p:nvPr>
            </p:nvGraphicFramePr>
            <p:xfrm>
              <a:off x="6959463" y="1143000"/>
              <a:ext cx="1187138" cy="1491046"/>
            </p:xfrm>
            <a:graphic>
              <a:graphicData uri="http://schemas.microsoft.com/office/drawing/2017/model3d">
                <am3d:model3d r:embed="rId2">
                  <am3d:spPr>
                    <a:xfrm>
                      <a:off x="0" y="0"/>
                      <a:ext cx="1187138" cy="1491046"/>
                    </a:xfrm>
                    <a:prstGeom prst="rect">
                      <a:avLst/>
                    </a:prstGeom>
                  </am3d:spPr>
                  <am3d:camera>
                    <am3d:pos x="0" y="0" z="66316102"/>
                    <am3d:up dx="0" dy="36000000" dz="0"/>
                    <am3d:lookAt x="0" y="0" z="0"/>
                    <am3d:perspective fov="2700000"/>
                  </am3d:camera>
                  <am3d:trans>
                    <am3d:meterPerModelUnit n="173461" d="1000000"/>
                    <am3d:preTrans dx="723681" dy="-10108787" dz="6133181"/>
                    <am3d:scale>
                      <am3d:sx n="1000000" d="1000000"/>
                      <am3d:sy n="1000000" d="1000000"/>
                      <am3d:sz n="1000000" d="1000000"/>
                    </am3d:scale>
                    <am3d:rot ax="6572612" ay="-2061814" az="-7329920"/>
                    <am3d:postTrans dx="0" dy="0" dz="0"/>
                  </am3d:trans>
                  <am3d:raster rName="Office3DRenderer" rVer="16.0.8326">
                    <am3d:blip r:embed="rId3"/>
                  </am3d:raster>
                  <am3d:objViewport viewportSz="19089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Gold coins">
                <a:extLst>
                  <a:ext uri="{FF2B5EF4-FFF2-40B4-BE49-F238E27FC236}">
                    <a16:creationId xmlns:a16="http://schemas.microsoft.com/office/drawing/2014/main" id="{B0CE4884-C6B1-304B-056C-21399B809B8F}"/>
                  </a:ext>
                </a:extLst>
              </p:cNvPr>
              <p:cNvPicPr>
                <a:picLocks noGrp="1" noRot="1" noChangeAspect="1" noMove="1" noResize="1" noEditPoints="1" noAdjustHandles="1" noChangeArrowheads="1" noChangeShapeType="1" noCrop="1"/>
              </p:cNvPicPr>
              <p:nvPr/>
            </p:nvPicPr>
            <p:blipFill>
              <a:blip r:embed="rId3"/>
              <a:stretch>
                <a:fillRect/>
              </a:stretch>
            </p:blipFill>
            <p:spPr>
              <a:xfrm>
                <a:off x="6959463" y="1143000"/>
                <a:ext cx="1187138" cy="1491046"/>
              </a:xfrm>
              <a:prstGeom prst="rect">
                <a:avLst/>
              </a:prstGeom>
            </p:spPr>
          </p:pic>
        </mc:Fallback>
      </mc:AlternateContent>
    </p:spTree>
    <p:extLst>
      <p:ext uri="{BB962C8B-B14F-4D97-AF65-F5344CB8AC3E}">
        <p14:creationId xmlns:p14="http://schemas.microsoft.com/office/powerpoint/2010/main" val="3959020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4887-F3B3-61CF-E6CF-B032C65053AF}"/>
              </a:ext>
            </a:extLst>
          </p:cNvPr>
          <p:cNvSpPr>
            <a:spLocks noGrp="1"/>
          </p:cNvSpPr>
          <p:nvPr>
            <p:ph type="title"/>
          </p:nvPr>
        </p:nvSpPr>
        <p:spPr>
          <a:xfrm>
            <a:off x="457200" y="106681"/>
            <a:ext cx="7467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D21021F-08C1-3287-D866-D0A76F4EED78}"/>
              </a:ext>
            </a:extLst>
          </p:cNvPr>
          <p:cNvSpPr>
            <a:spLocks noGrp="1"/>
          </p:cNvSpPr>
          <p:nvPr>
            <p:ph sz="quarter" idx="1"/>
          </p:nvPr>
        </p:nvSpPr>
        <p:spPr>
          <a:xfrm>
            <a:off x="457200" y="350519"/>
            <a:ext cx="7467600" cy="6123433"/>
          </a:xfrm>
        </p:spPr>
        <p:txBody>
          <a:bodyPr>
            <a:normAutofit/>
          </a:bodyPr>
          <a:lstStyle/>
          <a:p>
            <a:r>
              <a:rPr lang="en-US" dirty="0"/>
              <a:t>Hurlbert (d/b/a Sage Information Systems) requests shape file of every parcel in the County and admits he’s a commercial requester</a:t>
            </a:r>
          </a:p>
          <a:p>
            <a:endParaRPr lang="en-US" dirty="0"/>
          </a:p>
          <a:p>
            <a:r>
              <a:rPr lang="en-US" dirty="0"/>
              <a:t>County denies request based on 7(1)(i)</a:t>
            </a:r>
          </a:p>
          <a:p>
            <a:pPr marL="0" indent="0">
              <a:buNone/>
            </a:pPr>
            <a:endParaRPr lang="en-US" dirty="0"/>
          </a:p>
          <a:p>
            <a:r>
              <a:rPr lang="en-US" dirty="0"/>
              <a:t>Hurlbert, sues and asserts:</a:t>
            </a:r>
          </a:p>
          <a:p>
            <a:pPr lvl="1"/>
            <a:r>
              <a:rPr lang="en-US" dirty="0"/>
              <a:t>Shapefile is not a computer geographic system</a:t>
            </a:r>
          </a:p>
          <a:p>
            <a:pPr lvl="1"/>
            <a:r>
              <a:rPr lang="en-US" dirty="0"/>
              <a:t>County cannot assert that GIS data is exempt just because it is </a:t>
            </a:r>
            <a:r>
              <a:rPr lang="en-US" u="sng" dirty="0"/>
              <a:t>stored</a:t>
            </a:r>
            <a:r>
              <a:rPr lang="en-US" dirty="0"/>
              <a:t> in a computer geographic system</a:t>
            </a:r>
          </a:p>
          <a:p>
            <a:pPr lvl="1"/>
            <a:r>
              <a:rPr lang="en-US" dirty="0"/>
              <a:t>County waived right to assert 7(1)(i) by previously disclosing data</a:t>
            </a:r>
          </a:p>
          <a:p>
            <a:pPr lvl="1"/>
            <a:endParaRPr lang="en-US" dirty="0"/>
          </a:p>
          <a:p>
            <a:r>
              <a:rPr lang="en-US" i="1" dirty="0"/>
              <a:t>Hulbert v. Jo Daviess County, </a:t>
            </a:r>
            <a:r>
              <a:rPr lang="en-US" dirty="0"/>
              <a:t>2022 IL App (4</a:t>
            </a:r>
            <a:r>
              <a:rPr lang="en-US" baseline="30000" dirty="0"/>
              <a:t>th</a:t>
            </a:r>
            <a:r>
              <a:rPr lang="en-US" dirty="0"/>
              <a:t>) 220204</a:t>
            </a:r>
            <a:endParaRPr lang="en-US" i="1" dirty="0"/>
          </a:p>
          <a:p>
            <a:endParaRPr lang="en-US" dirty="0"/>
          </a:p>
        </p:txBody>
      </p:sp>
      <p:sp>
        <p:nvSpPr>
          <p:cNvPr id="4" name="Slide Number Placeholder 3">
            <a:extLst>
              <a:ext uri="{FF2B5EF4-FFF2-40B4-BE49-F238E27FC236}">
                <a16:creationId xmlns:a16="http://schemas.microsoft.com/office/drawing/2014/main" id="{83FC0322-41B6-5114-0CD3-B5FA19156C0B}"/>
              </a:ext>
            </a:extLst>
          </p:cNvPr>
          <p:cNvSpPr>
            <a:spLocks noGrp="1"/>
          </p:cNvSpPr>
          <p:nvPr>
            <p:ph type="sldNum" sz="quarter" idx="15"/>
          </p:nvPr>
        </p:nvSpPr>
        <p:spPr/>
        <p:txBody>
          <a:bodyPr/>
          <a:lstStyle/>
          <a:p>
            <a:fld id="{906BEE08-FFC0-447F-8ADF-126BA35B6C0E}" type="slidenum">
              <a:rPr lang="en-US" smtClean="0"/>
              <a:t>38</a:t>
            </a:fld>
            <a:endParaRPr lang="en-US" dirty="0"/>
          </a:p>
        </p:txBody>
      </p:sp>
    </p:spTree>
    <p:extLst>
      <p:ext uri="{BB962C8B-B14F-4D97-AF65-F5344CB8AC3E}">
        <p14:creationId xmlns:p14="http://schemas.microsoft.com/office/powerpoint/2010/main" val="2101555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FAF3-ADC8-133B-9BE5-C1106C42779B}"/>
              </a:ext>
            </a:extLst>
          </p:cNvPr>
          <p:cNvSpPr>
            <a:spLocks noGrp="1"/>
          </p:cNvSpPr>
          <p:nvPr>
            <p:ph type="title"/>
          </p:nvPr>
        </p:nvSpPr>
        <p:spPr>
          <a:xfrm>
            <a:off x="457200" y="274638"/>
            <a:ext cx="7467600" cy="868362"/>
          </a:xfrm>
        </p:spPr>
        <p:txBody>
          <a:bodyPr/>
          <a:lstStyle/>
          <a:p>
            <a:r>
              <a:rPr lang="en-US" dirty="0"/>
              <a:t>Court holds that exemption applies</a:t>
            </a:r>
          </a:p>
        </p:txBody>
      </p:sp>
      <p:sp>
        <p:nvSpPr>
          <p:cNvPr id="3" name="Content Placeholder 2">
            <a:extLst>
              <a:ext uri="{FF2B5EF4-FFF2-40B4-BE49-F238E27FC236}">
                <a16:creationId xmlns:a16="http://schemas.microsoft.com/office/drawing/2014/main" id="{958D48DC-4C7B-A8A1-DEEF-B66908C9ED01}"/>
              </a:ext>
            </a:extLst>
          </p:cNvPr>
          <p:cNvSpPr>
            <a:spLocks noGrp="1"/>
          </p:cNvSpPr>
          <p:nvPr>
            <p:ph sz="quarter" idx="1"/>
          </p:nvPr>
        </p:nvSpPr>
        <p:spPr/>
        <p:txBody>
          <a:bodyPr/>
          <a:lstStyle/>
          <a:p>
            <a:r>
              <a:rPr lang="en-US" dirty="0"/>
              <a:t>GIS exemption applies to the data stored within the system (i.e. shapefiles)</a:t>
            </a:r>
          </a:p>
          <a:p>
            <a:endParaRPr lang="en-US" dirty="0"/>
          </a:p>
          <a:p>
            <a:r>
              <a:rPr lang="en-US" dirty="0"/>
              <a:t>Location of data determines if 7(1)(i) applies</a:t>
            </a:r>
          </a:p>
          <a:p>
            <a:endParaRPr lang="en-US" dirty="0"/>
          </a:p>
          <a:p>
            <a:r>
              <a:rPr lang="en-US" dirty="0"/>
              <a:t>Hulbert admitted he’s a commercial requester, and therefore private gain established</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1B15411-F307-BF6E-D2AA-5E0320D4872F}"/>
              </a:ext>
            </a:extLst>
          </p:cNvPr>
          <p:cNvSpPr>
            <a:spLocks noGrp="1"/>
          </p:cNvSpPr>
          <p:nvPr>
            <p:ph type="sldNum" sz="quarter" idx="15"/>
          </p:nvPr>
        </p:nvSpPr>
        <p:spPr/>
        <p:txBody>
          <a:bodyPr/>
          <a:lstStyle/>
          <a:p>
            <a:fld id="{906BEE08-FFC0-447F-8ADF-126BA35B6C0E}" type="slidenum">
              <a:rPr lang="en-US" smtClean="0"/>
              <a:t>39</a:t>
            </a:fld>
            <a:endParaRPr lang="en-US" dirty="0"/>
          </a:p>
        </p:txBody>
      </p:sp>
    </p:spTree>
    <p:extLst>
      <p:ext uri="{BB962C8B-B14F-4D97-AF65-F5344CB8AC3E}">
        <p14:creationId xmlns:p14="http://schemas.microsoft.com/office/powerpoint/2010/main" val="18920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normAutofit/>
          </a:bodyPr>
          <a:lstStyle/>
          <a:p>
            <a:r>
              <a:rPr lang="en-US" sz="3600" b="1" dirty="0"/>
              <a:t>Life cycle of a FOIA Request</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189100833"/>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5"/>
          </p:nvPr>
        </p:nvSpPr>
        <p:spPr/>
        <p:txBody>
          <a:bodyPr/>
          <a:lstStyle/>
          <a:p>
            <a:fld id="{906BEE08-FFC0-447F-8ADF-126BA35B6C0E}" type="slidenum">
              <a:rPr lang="en-US" smtClean="0"/>
              <a:t>4</a:t>
            </a:fld>
            <a:endParaRPr lang="en-US" dirty="0"/>
          </a:p>
        </p:txBody>
      </p:sp>
    </p:spTree>
    <p:extLst>
      <p:ext uri="{BB962C8B-B14F-4D97-AF65-F5344CB8AC3E}">
        <p14:creationId xmlns:p14="http://schemas.microsoft.com/office/powerpoint/2010/main" val="94011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9EAA-F761-54C4-6237-7BA4B7C0AF93}"/>
              </a:ext>
            </a:extLst>
          </p:cNvPr>
          <p:cNvSpPr>
            <a:spLocks noGrp="1"/>
          </p:cNvSpPr>
          <p:nvPr>
            <p:ph type="title"/>
          </p:nvPr>
        </p:nvSpPr>
        <p:spPr/>
        <p:txBody>
          <a:bodyPr/>
          <a:lstStyle/>
          <a:p>
            <a:r>
              <a:rPr lang="en-US" dirty="0"/>
              <a:t>County did not waive exemption</a:t>
            </a:r>
          </a:p>
        </p:txBody>
      </p:sp>
      <p:sp>
        <p:nvSpPr>
          <p:cNvPr id="3" name="Content Placeholder 2">
            <a:extLst>
              <a:ext uri="{FF2B5EF4-FFF2-40B4-BE49-F238E27FC236}">
                <a16:creationId xmlns:a16="http://schemas.microsoft.com/office/drawing/2014/main" id="{AD500C3E-FB3F-763C-86AF-E8191678B13A}"/>
              </a:ext>
            </a:extLst>
          </p:cNvPr>
          <p:cNvSpPr>
            <a:spLocks noGrp="1"/>
          </p:cNvSpPr>
          <p:nvPr>
            <p:ph sz="quarter" idx="1"/>
          </p:nvPr>
        </p:nvSpPr>
        <p:spPr/>
        <p:txBody>
          <a:bodyPr>
            <a:normAutofit/>
          </a:bodyPr>
          <a:lstStyle/>
          <a:p>
            <a:r>
              <a:rPr lang="en-US" dirty="0"/>
              <a:t>Must look at circumstances of prior disclosure</a:t>
            </a:r>
          </a:p>
          <a:p>
            <a:pPr marL="0" indent="0">
              <a:buNone/>
            </a:pPr>
            <a:endParaRPr lang="en-US" dirty="0"/>
          </a:p>
          <a:p>
            <a:r>
              <a:rPr lang="en-US" dirty="0"/>
              <a:t>Licensing agreement prohibits further disclosure, and allows County to recoup costs—so no private gain or public loss.  Therefore, not a comparable disclosure</a:t>
            </a:r>
          </a:p>
          <a:p>
            <a:endParaRPr lang="en-US" dirty="0"/>
          </a:p>
          <a:p>
            <a:endParaRPr lang="en-US" dirty="0"/>
          </a:p>
        </p:txBody>
      </p:sp>
      <p:sp>
        <p:nvSpPr>
          <p:cNvPr id="4" name="Slide Number Placeholder 3">
            <a:extLst>
              <a:ext uri="{FF2B5EF4-FFF2-40B4-BE49-F238E27FC236}">
                <a16:creationId xmlns:a16="http://schemas.microsoft.com/office/drawing/2014/main" id="{469D0BD2-1277-0A0D-5FA1-0F5DF1E63A33}"/>
              </a:ext>
            </a:extLst>
          </p:cNvPr>
          <p:cNvSpPr>
            <a:spLocks noGrp="1"/>
          </p:cNvSpPr>
          <p:nvPr>
            <p:ph type="sldNum" sz="quarter" idx="15"/>
          </p:nvPr>
        </p:nvSpPr>
        <p:spPr/>
        <p:txBody>
          <a:bodyPr/>
          <a:lstStyle/>
          <a:p>
            <a:fld id="{906BEE08-FFC0-447F-8ADF-126BA35B6C0E}" type="slidenum">
              <a:rPr lang="en-US" smtClean="0"/>
              <a:t>40</a:t>
            </a:fld>
            <a:endParaRPr lang="en-US" dirty="0"/>
          </a:p>
        </p:txBody>
      </p:sp>
    </p:spTree>
    <p:extLst>
      <p:ext uri="{BB962C8B-B14F-4D97-AF65-F5344CB8AC3E}">
        <p14:creationId xmlns:p14="http://schemas.microsoft.com/office/powerpoint/2010/main" val="3899480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CB2A-C049-8CBE-12B5-0A349BE5D69D}"/>
              </a:ext>
            </a:extLst>
          </p:cNvPr>
          <p:cNvSpPr>
            <a:spLocks noGrp="1"/>
          </p:cNvSpPr>
          <p:nvPr>
            <p:ph type="title"/>
          </p:nvPr>
        </p:nvSpPr>
        <p:spPr/>
        <p:txBody>
          <a:bodyPr/>
          <a:lstStyle/>
          <a:p>
            <a:r>
              <a:rPr lang="en-US" dirty="0"/>
              <a:t>OPEN questions after </a:t>
            </a:r>
            <a:r>
              <a:rPr lang="en-US" i="1" dirty="0"/>
              <a:t>Hurlbert v. Jo Daviess</a:t>
            </a:r>
          </a:p>
        </p:txBody>
      </p:sp>
      <p:sp>
        <p:nvSpPr>
          <p:cNvPr id="3" name="Content Placeholder 2">
            <a:extLst>
              <a:ext uri="{FF2B5EF4-FFF2-40B4-BE49-F238E27FC236}">
                <a16:creationId xmlns:a16="http://schemas.microsoft.com/office/drawing/2014/main" id="{FA45A2AE-545A-50F1-E9F7-764C8132E209}"/>
              </a:ext>
            </a:extLst>
          </p:cNvPr>
          <p:cNvSpPr>
            <a:spLocks noGrp="1"/>
          </p:cNvSpPr>
          <p:nvPr>
            <p:ph sz="quarter" idx="1"/>
          </p:nvPr>
        </p:nvSpPr>
        <p:spPr/>
        <p:txBody>
          <a:bodyPr/>
          <a:lstStyle/>
          <a:p>
            <a:r>
              <a:rPr lang="en-US" dirty="0"/>
              <a:t>Can requester claim that a public body waived 7(1)(i) by prior disclosures of GIS data that were NOT subject to a licensing agreement?</a:t>
            </a:r>
          </a:p>
          <a:p>
            <a:endParaRPr lang="en-US" dirty="0"/>
          </a:p>
          <a:p>
            <a:r>
              <a:rPr lang="en-US" dirty="0"/>
              <a:t>What about situations where County’s have previously disclosed GIS data pursuant to FOIA with no restrictions on re-disclosure?</a:t>
            </a:r>
          </a:p>
          <a:p>
            <a:endParaRPr lang="en-US" dirty="0"/>
          </a:p>
          <a:p>
            <a:r>
              <a:rPr lang="en-US" dirty="0"/>
              <a:t>It is unclear if this would be considered a waiver of 7(1)(i).</a:t>
            </a:r>
          </a:p>
        </p:txBody>
      </p:sp>
      <p:sp>
        <p:nvSpPr>
          <p:cNvPr id="4" name="Slide Number Placeholder 3">
            <a:extLst>
              <a:ext uri="{FF2B5EF4-FFF2-40B4-BE49-F238E27FC236}">
                <a16:creationId xmlns:a16="http://schemas.microsoft.com/office/drawing/2014/main" id="{A914093E-D818-9C48-152B-4EA30EB0782E}"/>
              </a:ext>
            </a:extLst>
          </p:cNvPr>
          <p:cNvSpPr>
            <a:spLocks noGrp="1"/>
          </p:cNvSpPr>
          <p:nvPr>
            <p:ph type="sldNum" sz="quarter" idx="15"/>
          </p:nvPr>
        </p:nvSpPr>
        <p:spPr/>
        <p:txBody>
          <a:bodyPr/>
          <a:lstStyle/>
          <a:p>
            <a:fld id="{906BEE08-FFC0-447F-8ADF-126BA35B6C0E}" type="slidenum">
              <a:rPr lang="en-US" smtClean="0"/>
              <a:t>41</a:t>
            </a:fld>
            <a:endParaRPr lang="en-US" dirty="0"/>
          </a:p>
        </p:txBody>
      </p:sp>
    </p:spTree>
    <p:extLst>
      <p:ext uri="{BB962C8B-B14F-4D97-AF65-F5344CB8AC3E}">
        <p14:creationId xmlns:p14="http://schemas.microsoft.com/office/powerpoint/2010/main" val="197884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F046C-11A0-697C-BA45-C48F467D2C33}"/>
              </a:ext>
            </a:extLst>
          </p:cNvPr>
          <p:cNvSpPr>
            <a:spLocks noGrp="1"/>
          </p:cNvSpPr>
          <p:nvPr>
            <p:ph type="title"/>
          </p:nvPr>
        </p:nvSpPr>
        <p:spPr/>
        <p:txBody>
          <a:bodyPr/>
          <a:lstStyle/>
          <a:p>
            <a:r>
              <a:rPr lang="en-US" dirty="0"/>
              <a:t>Lessons Learned </a:t>
            </a:r>
          </a:p>
        </p:txBody>
      </p:sp>
      <p:sp>
        <p:nvSpPr>
          <p:cNvPr id="3" name="Content Placeholder 2">
            <a:extLst>
              <a:ext uri="{FF2B5EF4-FFF2-40B4-BE49-F238E27FC236}">
                <a16:creationId xmlns:a16="http://schemas.microsoft.com/office/drawing/2014/main" id="{9C32058B-B317-DBE6-097B-612F8C8AFF1E}"/>
              </a:ext>
            </a:extLst>
          </p:cNvPr>
          <p:cNvSpPr>
            <a:spLocks noGrp="1"/>
          </p:cNvSpPr>
          <p:nvPr>
            <p:ph sz="quarter" idx="1"/>
          </p:nvPr>
        </p:nvSpPr>
        <p:spPr/>
        <p:txBody>
          <a:bodyPr/>
          <a:lstStyle/>
          <a:p>
            <a:r>
              <a:rPr lang="en-US" dirty="0"/>
              <a:t>GIS data can be exempt under 7(1)(i)</a:t>
            </a:r>
          </a:p>
          <a:p>
            <a:endParaRPr lang="en-US" dirty="0"/>
          </a:p>
          <a:p>
            <a:r>
              <a:rPr lang="en-US" dirty="0"/>
              <a:t>Ask: Is this for a commercial purpose?</a:t>
            </a:r>
          </a:p>
          <a:p>
            <a:endParaRPr lang="en-US" dirty="0"/>
          </a:p>
          <a:p>
            <a:r>
              <a:rPr lang="en-US" dirty="0"/>
              <a:t>Consider: Has public body disclosed GIS </a:t>
            </a:r>
            <a:r>
              <a:rPr lang="en-US" dirty="0">
                <a:solidFill>
                  <a:srgbClr val="FF0000"/>
                </a:solidFill>
              </a:rPr>
              <a:t>pursuant to FOIA</a:t>
            </a:r>
            <a:r>
              <a:rPr lang="en-US" dirty="0"/>
              <a:t> in the past</a:t>
            </a:r>
          </a:p>
          <a:p>
            <a:endParaRPr lang="en-US" dirty="0"/>
          </a:p>
          <a:p>
            <a:pPr lvl="2"/>
            <a:r>
              <a:rPr lang="en-US" dirty="0"/>
              <a:t>Possible waiver</a:t>
            </a:r>
          </a:p>
          <a:p>
            <a:pPr lvl="2"/>
            <a:endParaRPr lang="en-US" dirty="0"/>
          </a:p>
          <a:p>
            <a:pPr lvl="2"/>
            <a:r>
              <a:rPr lang="en-US" dirty="0"/>
              <a:t>This issue is unresolved</a:t>
            </a:r>
          </a:p>
        </p:txBody>
      </p:sp>
      <p:sp>
        <p:nvSpPr>
          <p:cNvPr id="4" name="Slide Number Placeholder 3">
            <a:extLst>
              <a:ext uri="{FF2B5EF4-FFF2-40B4-BE49-F238E27FC236}">
                <a16:creationId xmlns:a16="http://schemas.microsoft.com/office/drawing/2014/main" id="{ABBF1701-0B90-7EE2-050A-4ADC5B0FE021}"/>
              </a:ext>
            </a:extLst>
          </p:cNvPr>
          <p:cNvSpPr>
            <a:spLocks noGrp="1"/>
          </p:cNvSpPr>
          <p:nvPr>
            <p:ph type="sldNum" sz="quarter" idx="15"/>
          </p:nvPr>
        </p:nvSpPr>
        <p:spPr/>
        <p:txBody>
          <a:bodyPr/>
          <a:lstStyle/>
          <a:p>
            <a:fld id="{906BEE08-FFC0-447F-8ADF-126BA35B6C0E}" type="slidenum">
              <a:rPr lang="en-US" smtClean="0"/>
              <a:t>42</a:t>
            </a:fld>
            <a:endParaRPr lang="en-US" dirty="0"/>
          </a:p>
        </p:txBody>
      </p:sp>
      <mc:AlternateContent xmlns:mc="http://schemas.openxmlformats.org/markup-compatibility/2006">
        <mc:Choice xmlns:am3d="http://schemas.microsoft.com/office/drawing/2017/model3d" Requires="am3d">
          <p:graphicFrame>
            <p:nvGraphicFramePr>
              <p:cNvPr id="5" name="3D Model 4" descr="Lightbulb">
                <a:extLst>
                  <a:ext uri="{FF2B5EF4-FFF2-40B4-BE49-F238E27FC236}">
                    <a16:creationId xmlns:a16="http://schemas.microsoft.com/office/drawing/2014/main" id="{FF113BEA-7F29-7C24-42E3-F5134ECB3B91}"/>
                  </a:ext>
                </a:extLst>
              </p:cNvPr>
              <p:cNvGraphicFramePr/>
              <p:nvPr>
                <p:extLst>
                  <p:ext uri="{D42A27DB-BD31-4B8C-83A1-F6EECF244321}">
                    <p14:modId xmlns:p14="http://schemas.microsoft.com/office/powerpoint/2010/main" val="2643545836"/>
                  </p:ext>
                </p:extLst>
              </p:nvPr>
            </p:nvGraphicFramePr>
            <p:xfrm>
              <a:off x="4343400" y="41242"/>
              <a:ext cx="918863" cy="1393981"/>
            </p:xfrm>
            <a:graphic>
              <a:graphicData uri="http://schemas.microsoft.com/office/drawing/2017/model3d">
                <am3d:model3d r:embed="rId2">
                  <am3d:spPr>
                    <a:xfrm>
                      <a:off x="0" y="0"/>
                      <a:ext cx="918863" cy="1393981"/>
                    </a:xfrm>
                    <a:prstGeom prst="rect">
                      <a:avLst/>
                    </a:prstGeom>
                  </am3d:spPr>
                  <am3d:camera>
                    <am3d:pos x="0" y="0" z="62972306"/>
                    <am3d:up dx="0" dy="36000000" dz="0"/>
                    <am3d:lookAt x="0" y="0" z="0"/>
                    <am3d:perspective fov="2700000"/>
                  </am3d:camera>
                  <am3d:trans>
                    <am3d:meterPerModelUnit n="2586992" d="1000000"/>
                    <am3d:preTrans dx="0" dy="-18014760" dz="0"/>
                    <am3d:scale>
                      <am3d:sx n="1000000" d="1000000"/>
                      <am3d:sy n="1000000" d="1000000"/>
                      <am3d:sz n="1000000" d="1000000"/>
                    </am3d:scale>
                    <am3d:rot/>
                    <am3d:postTrans dx="0" dy="0" dz="0"/>
                  </am3d:trans>
                  <am3d:raster rName="Office3DRenderer" rVer="16.0.8326">
                    <am3d:blip r:embed="rId3"/>
                  </am3d:raster>
                  <am3d:objViewport viewportSz="18914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Lightbulb">
                <a:extLst>
                  <a:ext uri="{FF2B5EF4-FFF2-40B4-BE49-F238E27FC236}">
                    <a16:creationId xmlns:a16="http://schemas.microsoft.com/office/drawing/2014/main" id="{FF113BEA-7F29-7C24-42E3-F5134ECB3B91}"/>
                  </a:ext>
                </a:extLst>
              </p:cNvPr>
              <p:cNvPicPr>
                <a:picLocks noGrp="1" noRot="1" noChangeAspect="1" noMove="1" noResize="1" noEditPoints="1" noAdjustHandles="1" noChangeArrowheads="1" noChangeShapeType="1" noCrop="1"/>
              </p:cNvPicPr>
              <p:nvPr/>
            </p:nvPicPr>
            <p:blipFill>
              <a:blip r:embed="rId3"/>
              <a:stretch>
                <a:fillRect/>
              </a:stretch>
            </p:blipFill>
            <p:spPr>
              <a:xfrm>
                <a:off x="4343400" y="41242"/>
                <a:ext cx="918863" cy="1393981"/>
              </a:xfrm>
              <a:prstGeom prst="rect">
                <a:avLst/>
              </a:prstGeom>
            </p:spPr>
          </p:pic>
        </mc:Fallback>
      </mc:AlternateContent>
    </p:spTree>
    <p:extLst>
      <p:ext uri="{BB962C8B-B14F-4D97-AF65-F5344CB8AC3E}">
        <p14:creationId xmlns:p14="http://schemas.microsoft.com/office/powerpoint/2010/main" val="220738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1459-C7E2-EA2A-30A0-17F2C1C950F0}"/>
              </a:ext>
            </a:extLst>
          </p:cNvPr>
          <p:cNvSpPr>
            <a:spLocks noGrp="1"/>
          </p:cNvSpPr>
          <p:nvPr>
            <p:ph type="ctrTitle"/>
          </p:nvPr>
        </p:nvSpPr>
        <p:spPr>
          <a:xfrm>
            <a:off x="2286000" y="2057400"/>
            <a:ext cx="6172200" cy="1828800"/>
          </a:xfrm>
        </p:spPr>
        <p:txBody>
          <a:bodyPr>
            <a:normAutofit/>
          </a:bodyPr>
          <a:lstStyle/>
          <a:p>
            <a:r>
              <a:rPr lang="en-US" sz="4400" dirty="0"/>
              <a:t>Database file layouts</a:t>
            </a:r>
          </a:p>
        </p:txBody>
      </p:sp>
      <p:sp>
        <p:nvSpPr>
          <p:cNvPr id="3" name="Subtitle 2">
            <a:extLst>
              <a:ext uri="{FF2B5EF4-FFF2-40B4-BE49-F238E27FC236}">
                <a16:creationId xmlns:a16="http://schemas.microsoft.com/office/drawing/2014/main" id="{BD0BAC44-D652-6B10-EF94-2D91D17E334C}"/>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7160BAF5-E5D7-65FD-E276-3CECDE8E7C5C}"/>
              </a:ext>
            </a:extLst>
          </p:cNvPr>
          <p:cNvSpPr>
            <a:spLocks noGrp="1"/>
          </p:cNvSpPr>
          <p:nvPr>
            <p:ph type="sldNum" sz="quarter" idx="12"/>
          </p:nvPr>
        </p:nvSpPr>
        <p:spPr/>
        <p:txBody>
          <a:bodyPr/>
          <a:lstStyle/>
          <a:p>
            <a:fld id="{906BEE08-FFC0-447F-8ADF-126BA35B6C0E}" type="slidenum">
              <a:rPr lang="en-US" smtClean="0"/>
              <a:t>43</a:t>
            </a:fld>
            <a:endParaRPr lang="en-US" dirty="0"/>
          </a:p>
        </p:txBody>
      </p:sp>
    </p:spTree>
    <p:extLst>
      <p:ext uri="{BB962C8B-B14F-4D97-AF65-F5344CB8AC3E}">
        <p14:creationId xmlns:p14="http://schemas.microsoft.com/office/powerpoint/2010/main" val="2297642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0C6C-DD2D-7682-24E0-6EB8F83B83E9}"/>
              </a:ext>
            </a:extLst>
          </p:cNvPr>
          <p:cNvSpPr>
            <a:spLocks noGrp="1"/>
          </p:cNvSpPr>
          <p:nvPr>
            <p:ph type="title"/>
          </p:nvPr>
        </p:nvSpPr>
        <p:spPr/>
        <p:txBody>
          <a:bodyPr/>
          <a:lstStyle/>
          <a:p>
            <a:r>
              <a:rPr lang="en-US" dirty="0"/>
              <a:t>Exemption 7(1)(o)</a:t>
            </a:r>
          </a:p>
        </p:txBody>
      </p:sp>
      <p:sp>
        <p:nvSpPr>
          <p:cNvPr id="3" name="Content Placeholder 2">
            <a:extLst>
              <a:ext uri="{FF2B5EF4-FFF2-40B4-BE49-F238E27FC236}">
                <a16:creationId xmlns:a16="http://schemas.microsoft.com/office/drawing/2014/main" id="{4F55C8E8-8825-1895-886B-7DF82658A169}"/>
              </a:ext>
            </a:extLst>
          </p:cNvPr>
          <p:cNvSpPr>
            <a:spLocks noGrp="1"/>
          </p:cNvSpPr>
          <p:nvPr>
            <p:ph sz="quarter" idx="1"/>
          </p:nvPr>
        </p:nvSpPr>
        <p:spPr/>
        <p:txBody>
          <a:bodyPr/>
          <a:lstStyle/>
          <a:p>
            <a:pPr marL="0" indent="0">
              <a:buNone/>
            </a:pPr>
            <a:endParaRPr lang="en-US" dirty="0"/>
          </a:p>
          <a:p>
            <a:pPr lvl="1"/>
            <a:r>
              <a:rPr lang="en-US" dirty="0"/>
              <a:t>Administrative or technical information associated with automated data processing operations, including but not limited to software, operating protocols, computer program abstracts, file layouts, source listings, object modules, user guides, documentation pertaining to all logical and physical design of computerized systems, employee manuals, and any other information that, if disclosed, would jeopardize the security of the system or its data or the security of materials exempt under this Section.</a:t>
            </a:r>
          </a:p>
        </p:txBody>
      </p:sp>
      <p:sp>
        <p:nvSpPr>
          <p:cNvPr id="4" name="Slide Number Placeholder 3">
            <a:extLst>
              <a:ext uri="{FF2B5EF4-FFF2-40B4-BE49-F238E27FC236}">
                <a16:creationId xmlns:a16="http://schemas.microsoft.com/office/drawing/2014/main" id="{A5CB7A72-56C6-6320-394B-CD90C5FE9309}"/>
              </a:ext>
            </a:extLst>
          </p:cNvPr>
          <p:cNvSpPr>
            <a:spLocks noGrp="1"/>
          </p:cNvSpPr>
          <p:nvPr>
            <p:ph type="sldNum" sz="quarter" idx="15"/>
          </p:nvPr>
        </p:nvSpPr>
        <p:spPr/>
        <p:txBody>
          <a:bodyPr/>
          <a:lstStyle/>
          <a:p>
            <a:fld id="{906BEE08-FFC0-447F-8ADF-126BA35B6C0E}" type="slidenum">
              <a:rPr lang="en-US" smtClean="0"/>
              <a:t>44</a:t>
            </a:fld>
            <a:endParaRPr lang="en-US" dirty="0"/>
          </a:p>
        </p:txBody>
      </p:sp>
      <p:pic>
        <p:nvPicPr>
          <p:cNvPr id="8" name="Graphic 7" descr="Internet">
            <a:extLst>
              <a:ext uri="{FF2B5EF4-FFF2-40B4-BE49-F238E27FC236}">
                <a16:creationId xmlns:a16="http://schemas.microsoft.com/office/drawing/2014/main" id="{DD1F080B-27C6-F494-C9E7-5451A980B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00" y="419926"/>
            <a:ext cx="1371600" cy="1371600"/>
          </a:xfrm>
          <a:prstGeom prst="rect">
            <a:avLst/>
          </a:prstGeom>
        </p:spPr>
      </p:pic>
    </p:spTree>
    <p:extLst>
      <p:ext uri="{BB962C8B-B14F-4D97-AF65-F5344CB8AC3E}">
        <p14:creationId xmlns:p14="http://schemas.microsoft.com/office/powerpoint/2010/main" val="2238897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BA9F-2FC9-85ED-827A-0C55C7C79207}"/>
              </a:ext>
            </a:extLst>
          </p:cNvPr>
          <p:cNvSpPr>
            <a:spLocks noGrp="1"/>
          </p:cNvSpPr>
          <p:nvPr>
            <p:ph type="title"/>
          </p:nvPr>
        </p:nvSpPr>
        <p:spPr/>
        <p:txBody>
          <a:bodyPr/>
          <a:lstStyle/>
          <a:p>
            <a:r>
              <a:rPr lang="en-US" dirty="0"/>
              <a:t>Red-light camera enforcement database</a:t>
            </a:r>
          </a:p>
        </p:txBody>
      </p:sp>
      <p:sp>
        <p:nvSpPr>
          <p:cNvPr id="3" name="Content Placeholder 2">
            <a:extLst>
              <a:ext uri="{FF2B5EF4-FFF2-40B4-BE49-F238E27FC236}">
                <a16:creationId xmlns:a16="http://schemas.microsoft.com/office/drawing/2014/main" id="{C4E993CC-7FB8-7CFB-CBB3-4D1148BC040A}"/>
              </a:ext>
            </a:extLst>
          </p:cNvPr>
          <p:cNvSpPr>
            <a:spLocks noGrp="1"/>
          </p:cNvSpPr>
          <p:nvPr>
            <p:ph sz="quarter" idx="1"/>
          </p:nvPr>
        </p:nvSpPr>
        <p:spPr/>
        <p:txBody>
          <a:bodyPr>
            <a:normAutofit fontScale="85000" lnSpcReduction="20000"/>
          </a:bodyPr>
          <a:lstStyle/>
          <a:p>
            <a:r>
              <a:rPr lang="en-US" dirty="0"/>
              <a:t>Request seeks “index of the tables and columns within each table of CANVAS” as well as “column data”</a:t>
            </a:r>
          </a:p>
          <a:p>
            <a:endParaRPr lang="en-US" dirty="0"/>
          </a:p>
          <a:p>
            <a:r>
              <a:rPr lang="en-US" dirty="0"/>
              <a:t>City denies on basis of 7(1)(o)—asserting request sought “file layouts”</a:t>
            </a:r>
          </a:p>
          <a:p>
            <a:endParaRPr lang="en-US" dirty="0"/>
          </a:p>
          <a:p>
            <a:r>
              <a:rPr lang="en-US" dirty="0"/>
              <a:t>Both sides present expert witnesses</a:t>
            </a:r>
          </a:p>
          <a:p>
            <a:endParaRPr lang="en-US" dirty="0"/>
          </a:p>
          <a:p>
            <a:r>
              <a:rPr lang="en-US" dirty="0"/>
              <a:t>IL Sup. Ct. holds that exemption applies</a:t>
            </a:r>
          </a:p>
          <a:p>
            <a:endParaRPr lang="en-US" dirty="0"/>
          </a:p>
          <a:p>
            <a:r>
              <a:rPr lang="en-US" dirty="0"/>
              <a:t>“File layout” defined in dictionary as the “description of the arrangement of the data in a file.”</a:t>
            </a:r>
          </a:p>
          <a:p>
            <a:endParaRPr lang="en-US" dirty="0"/>
          </a:p>
          <a:p>
            <a:r>
              <a:rPr lang="en-US" dirty="0"/>
              <a:t>Also holds that City does not have to prove that release would jeopardize the system because file layouts are per se exempt</a:t>
            </a:r>
          </a:p>
        </p:txBody>
      </p:sp>
      <p:sp>
        <p:nvSpPr>
          <p:cNvPr id="4" name="Slide Number Placeholder 3">
            <a:extLst>
              <a:ext uri="{FF2B5EF4-FFF2-40B4-BE49-F238E27FC236}">
                <a16:creationId xmlns:a16="http://schemas.microsoft.com/office/drawing/2014/main" id="{15BE482D-5140-0565-E9EA-F2A1F4568FAA}"/>
              </a:ext>
            </a:extLst>
          </p:cNvPr>
          <p:cNvSpPr>
            <a:spLocks noGrp="1"/>
          </p:cNvSpPr>
          <p:nvPr>
            <p:ph type="sldNum" sz="quarter" idx="15"/>
          </p:nvPr>
        </p:nvSpPr>
        <p:spPr/>
        <p:txBody>
          <a:bodyPr/>
          <a:lstStyle/>
          <a:p>
            <a:fld id="{906BEE08-FFC0-447F-8ADF-126BA35B6C0E}" type="slidenum">
              <a:rPr lang="en-US" smtClean="0"/>
              <a:t>45</a:t>
            </a:fld>
            <a:endParaRPr lang="en-US" dirty="0"/>
          </a:p>
        </p:txBody>
      </p:sp>
    </p:spTree>
    <p:extLst>
      <p:ext uri="{BB962C8B-B14F-4D97-AF65-F5344CB8AC3E}">
        <p14:creationId xmlns:p14="http://schemas.microsoft.com/office/powerpoint/2010/main" val="3113019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1925-862F-0B2F-7971-A87EA273046A}"/>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593AB35B-83A2-F1D8-7CF0-44EF6C966D51}"/>
              </a:ext>
            </a:extLst>
          </p:cNvPr>
          <p:cNvSpPr>
            <a:spLocks noGrp="1"/>
          </p:cNvSpPr>
          <p:nvPr>
            <p:ph sz="quarter" idx="1"/>
          </p:nvPr>
        </p:nvSpPr>
        <p:spPr/>
        <p:txBody>
          <a:bodyPr/>
          <a:lstStyle/>
          <a:p>
            <a:r>
              <a:rPr lang="en-US" dirty="0"/>
              <a:t>Commercial requesters often seek to exploit public information</a:t>
            </a:r>
          </a:p>
          <a:p>
            <a:endParaRPr lang="en-US" dirty="0"/>
          </a:p>
          <a:p>
            <a:r>
              <a:rPr lang="en-US" dirty="0"/>
              <a:t>Keep lesser known exemptions like 7(1)(o), 7(1)(i) on your radar</a:t>
            </a:r>
          </a:p>
          <a:p>
            <a:endParaRPr lang="en-US" dirty="0"/>
          </a:p>
          <a:p>
            <a:r>
              <a:rPr lang="en-US" dirty="0"/>
              <a:t>7(1)(o) broadly defines technical data that is exempt</a:t>
            </a:r>
          </a:p>
          <a:p>
            <a:endParaRPr lang="en-US" dirty="0"/>
          </a:p>
          <a:p>
            <a:r>
              <a:rPr lang="en-US" dirty="0"/>
              <a:t>Many terms in FOIA are undefined—but court looking to dictionary definitions </a:t>
            </a:r>
          </a:p>
          <a:p>
            <a:endParaRPr lang="en-US" dirty="0"/>
          </a:p>
        </p:txBody>
      </p:sp>
      <p:sp>
        <p:nvSpPr>
          <p:cNvPr id="4" name="Slide Number Placeholder 3">
            <a:extLst>
              <a:ext uri="{FF2B5EF4-FFF2-40B4-BE49-F238E27FC236}">
                <a16:creationId xmlns:a16="http://schemas.microsoft.com/office/drawing/2014/main" id="{1EF9B2AC-5E73-76CF-B9CE-A4303A8C9B08}"/>
              </a:ext>
            </a:extLst>
          </p:cNvPr>
          <p:cNvSpPr>
            <a:spLocks noGrp="1"/>
          </p:cNvSpPr>
          <p:nvPr>
            <p:ph type="sldNum" sz="quarter" idx="15"/>
          </p:nvPr>
        </p:nvSpPr>
        <p:spPr/>
        <p:txBody>
          <a:bodyPr/>
          <a:lstStyle/>
          <a:p>
            <a:fld id="{906BEE08-FFC0-447F-8ADF-126BA35B6C0E}" type="slidenum">
              <a:rPr lang="en-US" smtClean="0"/>
              <a:t>46</a:t>
            </a:fld>
            <a:endParaRPr lang="en-US" dirty="0"/>
          </a:p>
        </p:txBody>
      </p:sp>
    </p:spTree>
    <p:extLst>
      <p:ext uri="{BB962C8B-B14F-4D97-AF65-F5344CB8AC3E}">
        <p14:creationId xmlns:p14="http://schemas.microsoft.com/office/powerpoint/2010/main" val="462713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C734-70AC-0509-F7A3-9A2983242432}"/>
              </a:ext>
            </a:extLst>
          </p:cNvPr>
          <p:cNvSpPr>
            <a:spLocks noGrp="1"/>
          </p:cNvSpPr>
          <p:nvPr>
            <p:ph type="title"/>
          </p:nvPr>
        </p:nvSpPr>
        <p:spPr/>
        <p:txBody>
          <a:bodyPr/>
          <a:lstStyle/>
          <a:p>
            <a:r>
              <a:rPr lang="en-US" dirty="0"/>
              <a:t>FINAL thoughts on FOIA		</a:t>
            </a:r>
          </a:p>
        </p:txBody>
      </p:sp>
      <p:sp>
        <p:nvSpPr>
          <p:cNvPr id="3" name="Content Placeholder 2">
            <a:extLst>
              <a:ext uri="{FF2B5EF4-FFF2-40B4-BE49-F238E27FC236}">
                <a16:creationId xmlns:a16="http://schemas.microsoft.com/office/drawing/2014/main" id="{D94B2918-2EF8-B130-7471-2707CF7B79B1}"/>
              </a:ext>
            </a:extLst>
          </p:cNvPr>
          <p:cNvSpPr>
            <a:spLocks noGrp="1"/>
          </p:cNvSpPr>
          <p:nvPr>
            <p:ph sz="quarter" idx="1"/>
          </p:nvPr>
        </p:nvSpPr>
        <p:spPr/>
        <p:txBody>
          <a:bodyPr/>
          <a:lstStyle/>
          <a:p>
            <a:r>
              <a:rPr lang="en-US" dirty="0"/>
              <a:t>AG’s website is up and running again</a:t>
            </a:r>
          </a:p>
          <a:p>
            <a:endParaRPr lang="en-US" dirty="0"/>
          </a:p>
          <a:p>
            <a:r>
              <a:rPr lang="en-US" dirty="0"/>
              <a:t>FOIA officers must be trained</a:t>
            </a:r>
          </a:p>
          <a:p>
            <a:endParaRPr lang="en-US" dirty="0"/>
          </a:p>
          <a:p>
            <a:r>
              <a:rPr lang="en-US" dirty="0"/>
              <a:t>Ensure that FOIA officers understand the law</a:t>
            </a:r>
          </a:p>
          <a:p>
            <a:endParaRPr lang="en-US" dirty="0"/>
          </a:p>
          <a:p>
            <a:r>
              <a:rPr lang="en-US" dirty="0"/>
              <a:t>FOIA booklet available through ICRMT</a:t>
            </a:r>
          </a:p>
          <a:p>
            <a:endParaRPr lang="en-US" dirty="0"/>
          </a:p>
          <a:p>
            <a:r>
              <a:rPr lang="en-US" dirty="0"/>
              <a:t>Open-door legal services</a:t>
            </a:r>
          </a:p>
        </p:txBody>
      </p:sp>
      <p:sp>
        <p:nvSpPr>
          <p:cNvPr id="4" name="Slide Number Placeholder 3">
            <a:extLst>
              <a:ext uri="{FF2B5EF4-FFF2-40B4-BE49-F238E27FC236}">
                <a16:creationId xmlns:a16="http://schemas.microsoft.com/office/drawing/2014/main" id="{3A49EAC2-ABC5-F69C-4E6D-C1CD382BF380}"/>
              </a:ext>
            </a:extLst>
          </p:cNvPr>
          <p:cNvSpPr>
            <a:spLocks noGrp="1"/>
          </p:cNvSpPr>
          <p:nvPr>
            <p:ph type="sldNum" sz="quarter" idx="15"/>
          </p:nvPr>
        </p:nvSpPr>
        <p:spPr/>
        <p:txBody>
          <a:bodyPr/>
          <a:lstStyle/>
          <a:p>
            <a:fld id="{906BEE08-FFC0-447F-8ADF-126BA35B6C0E}" type="slidenum">
              <a:rPr lang="en-US" smtClean="0"/>
              <a:t>47</a:t>
            </a:fld>
            <a:endParaRPr lang="en-US" dirty="0"/>
          </a:p>
        </p:txBody>
      </p:sp>
      <mc:AlternateContent xmlns:mc="http://schemas.openxmlformats.org/markup-compatibility/2006">
        <mc:Choice xmlns:am3d="http://schemas.microsoft.com/office/drawing/2017/model3d" Requires="am3d">
          <p:graphicFrame>
            <p:nvGraphicFramePr>
              <p:cNvPr id="5" name="3D Model 4" descr="Checkmark">
                <a:extLst>
                  <a:ext uri="{FF2B5EF4-FFF2-40B4-BE49-F238E27FC236}">
                    <a16:creationId xmlns:a16="http://schemas.microsoft.com/office/drawing/2014/main" id="{9B4FE8A0-7860-95D1-A5CC-DDF8A503F7CD}"/>
                  </a:ext>
                </a:extLst>
              </p:cNvPr>
              <p:cNvGraphicFramePr>
                <a:graphicFrameLocks noChangeAspect="1"/>
              </p:cNvGraphicFramePr>
              <p:nvPr>
                <p:extLst>
                  <p:ext uri="{D42A27DB-BD31-4B8C-83A1-F6EECF244321}">
                    <p14:modId xmlns:p14="http://schemas.microsoft.com/office/powerpoint/2010/main" val="142309135"/>
                  </p:ext>
                </p:extLst>
              </p:nvPr>
            </p:nvGraphicFramePr>
            <p:xfrm>
              <a:off x="6400800" y="0"/>
              <a:ext cx="1196411" cy="1765753"/>
            </p:xfrm>
            <a:graphic>
              <a:graphicData uri="http://schemas.microsoft.com/office/drawing/2017/model3d">
                <am3d:model3d r:embed="rId2">
                  <am3d:spPr>
                    <a:xfrm>
                      <a:off x="0" y="0"/>
                      <a:ext cx="1196411" cy="1765753"/>
                    </a:xfrm>
                    <a:prstGeom prst="rect">
                      <a:avLst/>
                    </a:prstGeom>
                  </am3d:spPr>
                  <am3d:camera>
                    <am3d:pos x="0" y="0" z="64721046"/>
                    <am3d:up dx="0" dy="36000000" dz="0"/>
                    <am3d:lookAt x="0" y="0" z="0"/>
                    <am3d:perspective fov="2700000"/>
                  </am3d:camera>
                  <am3d:trans>
                    <am3d:meterPerModelUnit n="124794" d="1000000"/>
                    <am3d:preTrans dx="-3284626" dy="-18000000" dz="1468428"/>
                    <am3d:scale>
                      <am3d:sx n="1000000" d="1000000"/>
                      <am3d:sy n="1000000" d="1000000"/>
                      <am3d:sz n="1000000" d="1000000"/>
                    </am3d:scale>
                    <am3d:rot ax="470806" ay="1743334" az="229737"/>
                    <am3d:postTrans dx="0" dy="0" dz="0"/>
                  </am3d:trans>
                  <am3d:raster rName="Office3DRenderer" rVer="16.0.8326">
                    <am3d:blip r:embed="rId3"/>
                  </am3d:raster>
                  <am3d:objViewport viewportSz="2032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heckmark">
                <a:extLst>
                  <a:ext uri="{FF2B5EF4-FFF2-40B4-BE49-F238E27FC236}">
                    <a16:creationId xmlns:a16="http://schemas.microsoft.com/office/drawing/2014/main" id="{9B4FE8A0-7860-95D1-A5CC-DDF8A503F7CD}"/>
                  </a:ext>
                </a:extLst>
              </p:cNvPr>
              <p:cNvPicPr>
                <a:picLocks noGrp="1" noRot="1" noChangeAspect="1" noMove="1" noResize="1" noEditPoints="1" noAdjustHandles="1" noChangeArrowheads="1" noChangeShapeType="1" noCrop="1"/>
              </p:cNvPicPr>
              <p:nvPr/>
            </p:nvPicPr>
            <p:blipFill>
              <a:blip r:embed="rId3"/>
              <a:stretch>
                <a:fillRect/>
              </a:stretch>
            </p:blipFill>
            <p:spPr>
              <a:xfrm>
                <a:off x="6400800" y="0"/>
                <a:ext cx="1196411" cy="1765753"/>
              </a:xfrm>
              <a:prstGeom prst="rect">
                <a:avLst/>
              </a:prstGeom>
            </p:spPr>
          </p:pic>
        </mc:Fallback>
      </mc:AlternateContent>
    </p:spTree>
    <p:extLst>
      <p:ext uri="{BB962C8B-B14F-4D97-AF65-F5344CB8AC3E}">
        <p14:creationId xmlns:p14="http://schemas.microsoft.com/office/powerpoint/2010/main" val="2052035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Open Meetings act update</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638122167"/>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5"/>
          </p:nvPr>
        </p:nvSpPr>
        <p:spPr/>
        <p:txBody>
          <a:bodyPr/>
          <a:lstStyle/>
          <a:p>
            <a:fld id="{906BEE08-FFC0-447F-8ADF-126BA35B6C0E}" type="slidenum">
              <a:rPr lang="en-US" smtClean="0"/>
              <a:t>48</a:t>
            </a:fld>
            <a:endParaRPr lang="en-US" dirty="0"/>
          </a:p>
        </p:txBody>
      </p:sp>
    </p:spTree>
    <p:extLst>
      <p:ext uri="{BB962C8B-B14F-4D97-AF65-F5344CB8AC3E}">
        <p14:creationId xmlns:p14="http://schemas.microsoft.com/office/powerpoint/2010/main" val="2256585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944562"/>
          </a:xfrm>
        </p:spPr>
        <p:txBody>
          <a:bodyPr/>
          <a:lstStyle/>
          <a:p>
            <a:r>
              <a:rPr lang="en-US" b="1" dirty="0"/>
              <a:t>OMA Quick refresher</a:t>
            </a:r>
          </a:p>
        </p:txBody>
      </p:sp>
      <p:sp>
        <p:nvSpPr>
          <p:cNvPr id="3" name="Content Placeholder 2"/>
          <p:cNvSpPr>
            <a:spLocks noGrp="1"/>
          </p:cNvSpPr>
          <p:nvPr>
            <p:ph sz="quarter" idx="1"/>
          </p:nvPr>
        </p:nvSpPr>
        <p:spPr>
          <a:xfrm>
            <a:off x="405384" y="1608244"/>
            <a:ext cx="7467600" cy="4873752"/>
          </a:xfrm>
        </p:spPr>
        <p:txBody>
          <a:bodyPr/>
          <a:lstStyle/>
          <a:p>
            <a:r>
              <a:rPr lang="en-US" dirty="0"/>
              <a:t>Agenda:</a:t>
            </a:r>
          </a:p>
          <a:p>
            <a:pPr lvl="1"/>
            <a:r>
              <a:rPr lang="en-US" dirty="0"/>
              <a:t>Post it 48 hours before meeting</a:t>
            </a:r>
          </a:p>
          <a:p>
            <a:pPr lvl="2"/>
            <a:r>
              <a:rPr lang="en-US" dirty="0"/>
              <a:t>Principal office</a:t>
            </a:r>
          </a:p>
          <a:p>
            <a:pPr lvl="2"/>
            <a:r>
              <a:rPr lang="en-US" dirty="0"/>
              <a:t>Website if maintained by full-time staff</a:t>
            </a:r>
          </a:p>
          <a:p>
            <a:pPr lvl="2"/>
            <a:endParaRPr lang="en-US" dirty="0"/>
          </a:p>
          <a:p>
            <a:pPr lvl="1"/>
            <a:r>
              <a:rPr lang="en-US" dirty="0"/>
              <a:t>General subject matter of any resolution or ordinance that will be the subject of final action</a:t>
            </a:r>
          </a:p>
          <a:p>
            <a:pPr lvl="1"/>
            <a:endParaRPr lang="en-US" dirty="0"/>
          </a:p>
          <a:p>
            <a:pPr lvl="1"/>
            <a:r>
              <a:rPr lang="en-US" dirty="0"/>
              <a:t>Must be continuously available for 48 hours</a:t>
            </a:r>
          </a:p>
          <a:p>
            <a:pPr lvl="1"/>
            <a:endParaRPr lang="en-US" dirty="0"/>
          </a:p>
          <a:p>
            <a:pPr lvl="1"/>
            <a:r>
              <a:rPr lang="en-US" dirty="0"/>
              <a:t>COVID remote meetings are a thing of the past</a:t>
            </a:r>
          </a:p>
        </p:txBody>
      </p:sp>
      <p:sp>
        <p:nvSpPr>
          <p:cNvPr id="4" name="Slide Number Placeholder 3"/>
          <p:cNvSpPr>
            <a:spLocks noGrp="1"/>
          </p:cNvSpPr>
          <p:nvPr>
            <p:ph type="sldNum" sz="quarter" idx="15"/>
          </p:nvPr>
        </p:nvSpPr>
        <p:spPr/>
        <p:txBody>
          <a:bodyPr/>
          <a:lstStyle/>
          <a:p>
            <a:fld id="{906BEE08-FFC0-447F-8ADF-126BA35B6C0E}" type="slidenum">
              <a:rPr lang="en-US" smtClean="0"/>
              <a:t>49</a:t>
            </a:fld>
            <a:endParaRPr lang="en-US" dirty="0"/>
          </a:p>
        </p:txBody>
      </p:sp>
      <mc:AlternateContent xmlns:mc="http://schemas.openxmlformats.org/markup-compatibility/2006">
        <mc:Choice xmlns:am3d="http://schemas.microsoft.com/office/drawing/2017/model3d" Requires="am3d">
          <p:graphicFrame>
            <p:nvGraphicFramePr>
              <p:cNvPr id="5" name="3D Model 4" descr="Checklist">
                <a:extLst>
                  <a:ext uri="{FF2B5EF4-FFF2-40B4-BE49-F238E27FC236}">
                    <a16:creationId xmlns:a16="http://schemas.microsoft.com/office/drawing/2014/main" id="{C52EB9C5-64B1-9EA8-8A8F-4252F6116E38}"/>
                  </a:ext>
                </a:extLst>
              </p:cNvPr>
              <p:cNvGraphicFramePr>
                <a:graphicFrameLocks noChangeAspect="1"/>
              </p:cNvGraphicFramePr>
              <p:nvPr>
                <p:extLst>
                  <p:ext uri="{D42A27DB-BD31-4B8C-83A1-F6EECF244321}">
                    <p14:modId xmlns:p14="http://schemas.microsoft.com/office/powerpoint/2010/main" val="816362"/>
                  </p:ext>
                </p:extLst>
              </p:nvPr>
            </p:nvGraphicFramePr>
            <p:xfrm>
              <a:off x="5542208" y="-282256"/>
              <a:ext cx="2447540" cy="3095137"/>
            </p:xfrm>
            <a:graphic>
              <a:graphicData uri="http://schemas.microsoft.com/office/drawing/2017/model3d">
                <am3d:model3d r:embed="rId2">
                  <am3d:spPr>
                    <a:xfrm>
                      <a:off x="0" y="0"/>
                      <a:ext cx="2447540" cy="3095137"/>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4020756" ay="502047" az="1135989"/>
                    <am3d:postTrans dx="0" dy="0" dz="0"/>
                  </am3d:trans>
                  <am3d:raster rName="Office3DRenderer" rVer="16.0.8326">
                    <am3d:blip r:embed="rId3"/>
                  </am3d:raster>
                  <am3d:objViewport viewportSz="3666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hecklist">
                <a:extLst>
                  <a:ext uri="{FF2B5EF4-FFF2-40B4-BE49-F238E27FC236}">
                    <a16:creationId xmlns:a16="http://schemas.microsoft.com/office/drawing/2014/main" id="{C52EB9C5-64B1-9EA8-8A8F-4252F6116E38}"/>
                  </a:ext>
                </a:extLst>
              </p:cNvPr>
              <p:cNvPicPr>
                <a:picLocks noGrp="1" noRot="1" noChangeAspect="1" noMove="1" noResize="1" noEditPoints="1" noAdjustHandles="1" noChangeArrowheads="1" noChangeShapeType="1" noCrop="1"/>
              </p:cNvPicPr>
              <p:nvPr/>
            </p:nvPicPr>
            <p:blipFill>
              <a:blip r:embed="rId3"/>
              <a:stretch>
                <a:fillRect/>
              </a:stretch>
            </p:blipFill>
            <p:spPr>
              <a:xfrm>
                <a:off x="5542208" y="-282256"/>
                <a:ext cx="2447540" cy="3095137"/>
              </a:xfrm>
              <a:prstGeom prst="rect">
                <a:avLst/>
              </a:prstGeom>
            </p:spPr>
          </p:pic>
        </mc:Fallback>
      </mc:AlternateContent>
    </p:spTree>
    <p:extLst>
      <p:ext uri="{BB962C8B-B14F-4D97-AF65-F5344CB8AC3E}">
        <p14:creationId xmlns:p14="http://schemas.microsoft.com/office/powerpoint/2010/main" val="59983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467600" cy="914400"/>
          </a:xfrm>
        </p:spPr>
        <p:txBody>
          <a:bodyPr>
            <a:normAutofit fontScale="90000"/>
          </a:bodyPr>
          <a:lstStyle/>
          <a:p>
            <a:r>
              <a:rPr lang="en-US" b="1" dirty="0"/>
              <a:t>What do I do with this FOIA request???</a:t>
            </a:r>
          </a:p>
        </p:txBody>
      </p:sp>
      <p:sp>
        <p:nvSpPr>
          <p:cNvPr id="3" name="Content Placeholder 2"/>
          <p:cNvSpPr>
            <a:spLocks noGrp="1"/>
          </p:cNvSpPr>
          <p:nvPr>
            <p:ph sz="quarter" idx="1"/>
          </p:nvPr>
        </p:nvSpPr>
        <p:spPr/>
        <p:txBody>
          <a:bodyPr>
            <a:normAutofit lnSpcReduction="10000"/>
          </a:bodyPr>
          <a:lstStyle/>
          <a:p>
            <a:r>
              <a:rPr lang="en-US" dirty="0"/>
              <a:t>Check email and snail mail inbox </a:t>
            </a:r>
            <a:r>
              <a:rPr lang="en-US" b="1" dirty="0">
                <a:solidFill>
                  <a:srgbClr val="C00000"/>
                </a:solidFill>
              </a:rPr>
              <a:t>DAILY</a:t>
            </a:r>
            <a:r>
              <a:rPr lang="en-US" dirty="0"/>
              <a:t>!</a:t>
            </a:r>
          </a:p>
          <a:p>
            <a:endParaRPr lang="en-US" dirty="0"/>
          </a:p>
          <a:p>
            <a:r>
              <a:rPr lang="en-US" dirty="0"/>
              <a:t>Record the date received, and when response is due…Retain a copy of request</a:t>
            </a:r>
          </a:p>
          <a:p>
            <a:endParaRPr lang="en-US" dirty="0"/>
          </a:p>
          <a:p>
            <a:r>
              <a:rPr lang="en-US" dirty="0"/>
              <a:t>Extend deadline by 5 days if necessary</a:t>
            </a:r>
          </a:p>
          <a:p>
            <a:endParaRPr lang="en-US" dirty="0"/>
          </a:p>
          <a:p>
            <a:r>
              <a:rPr lang="en-US" dirty="0"/>
              <a:t>Is the request commercial, voluminous, or unduly burdensome?</a:t>
            </a:r>
          </a:p>
          <a:p>
            <a:endParaRPr lang="en-US" dirty="0"/>
          </a:p>
          <a:p>
            <a:r>
              <a:rPr lang="en-US" dirty="0"/>
              <a:t>Contact the department with the records immediately</a:t>
            </a:r>
          </a:p>
        </p:txBody>
      </p:sp>
      <p:sp>
        <p:nvSpPr>
          <p:cNvPr id="4" name="Slide Number Placeholder 3"/>
          <p:cNvSpPr>
            <a:spLocks noGrp="1"/>
          </p:cNvSpPr>
          <p:nvPr>
            <p:ph type="sldNum" sz="quarter" idx="15"/>
          </p:nvPr>
        </p:nvSpPr>
        <p:spPr/>
        <p:txBody>
          <a:bodyPr/>
          <a:lstStyle/>
          <a:p>
            <a:fld id="{906BEE08-FFC0-447F-8ADF-126BA35B6C0E}" type="slidenum">
              <a:rPr lang="en-US" smtClean="0"/>
              <a:t>5</a:t>
            </a:fld>
            <a:endParaRPr lang="en-US" dirty="0"/>
          </a:p>
        </p:txBody>
      </p:sp>
      <p:pic>
        <p:nvPicPr>
          <p:cNvPr id="6" name="Graphic 5" descr="Email">
            <a:extLst>
              <a:ext uri="{FF2B5EF4-FFF2-40B4-BE49-F238E27FC236}">
                <a16:creationId xmlns:a16="http://schemas.microsoft.com/office/drawing/2014/main" id="{586197BC-2098-38C3-098B-750149898E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5923" y="1008653"/>
            <a:ext cx="1183093" cy="1183093"/>
          </a:xfrm>
          <a:prstGeom prst="rect">
            <a:avLst/>
          </a:prstGeom>
        </p:spPr>
      </p:pic>
    </p:spTree>
    <p:extLst>
      <p:ext uri="{BB962C8B-B14F-4D97-AF65-F5344CB8AC3E}">
        <p14:creationId xmlns:p14="http://schemas.microsoft.com/office/powerpoint/2010/main" val="2432007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EFD6-BB99-F49B-9193-26EF3C70EF08}"/>
              </a:ext>
            </a:extLst>
          </p:cNvPr>
          <p:cNvSpPr>
            <a:spLocks noGrp="1"/>
          </p:cNvSpPr>
          <p:nvPr>
            <p:ph type="title"/>
          </p:nvPr>
        </p:nvSpPr>
        <p:spPr/>
        <p:txBody>
          <a:bodyPr/>
          <a:lstStyle/>
          <a:p>
            <a:r>
              <a:rPr lang="en-US" dirty="0"/>
              <a:t>Avoid improper meetings	</a:t>
            </a:r>
          </a:p>
        </p:txBody>
      </p:sp>
      <p:sp>
        <p:nvSpPr>
          <p:cNvPr id="3" name="Content Placeholder 2">
            <a:extLst>
              <a:ext uri="{FF2B5EF4-FFF2-40B4-BE49-F238E27FC236}">
                <a16:creationId xmlns:a16="http://schemas.microsoft.com/office/drawing/2014/main" id="{4DD53613-A671-7341-E487-5C67C40DAD11}"/>
              </a:ext>
            </a:extLst>
          </p:cNvPr>
          <p:cNvSpPr>
            <a:spLocks noGrp="1"/>
          </p:cNvSpPr>
          <p:nvPr>
            <p:ph sz="quarter" idx="1"/>
          </p:nvPr>
        </p:nvSpPr>
        <p:spPr/>
        <p:txBody>
          <a:bodyPr/>
          <a:lstStyle/>
          <a:p>
            <a:pPr marL="0" indent="0">
              <a:buNone/>
            </a:pPr>
            <a:endParaRPr lang="en-US" dirty="0"/>
          </a:p>
          <a:p>
            <a:r>
              <a:rPr lang="en-US" dirty="0"/>
              <a:t>It violates the OMA if a majority of a quorum meets AND discusses public business </a:t>
            </a:r>
          </a:p>
          <a:p>
            <a:endParaRPr lang="en-US" dirty="0"/>
          </a:p>
          <a:p>
            <a:r>
              <a:rPr lang="en-US" dirty="0"/>
              <a:t>Impromptu gatherings can turn into improper meetings</a:t>
            </a:r>
          </a:p>
          <a:p>
            <a:endParaRPr lang="en-US" dirty="0"/>
          </a:p>
          <a:p>
            <a:r>
              <a:rPr lang="en-US" dirty="0"/>
              <a:t>Email communications can violate the OMA</a:t>
            </a:r>
          </a:p>
          <a:p>
            <a:endParaRPr lang="en-US" dirty="0"/>
          </a:p>
          <a:p>
            <a:r>
              <a:rPr lang="en-US" dirty="0"/>
              <a:t>Zoom meetings can violate OMA</a:t>
            </a:r>
          </a:p>
          <a:p>
            <a:pPr marL="0" indent="0">
              <a:buNone/>
            </a:pPr>
            <a:endParaRPr lang="en-US" dirty="0"/>
          </a:p>
        </p:txBody>
      </p:sp>
      <p:sp>
        <p:nvSpPr>
          <p:cNvPr id="4" name="Slide Number Placeholder 3">
            <a:extLst>
              <a:ext uri="{FF2B5EF4-FFF2-40B4-BE49-F238E27FC236}">
                <a16:creationId xmlns:a16="http://schemas.microsoft.com/office/drawing/2014/main" id="{00A2367B-EE7C-B2EA-7747-3A34AFA4997C}"/>
              </a:ext>
            </a:extLst>
          </p:cNvPr>
          <p:cNvSpPr>
            <a:spLocks noGrp="1"/>
          </p:cNvSpPr>
          <p:nvPr>
            <p:ph type="sldNum" sz="quarter" idx="15"/>
          </p:nvPr>
        </p:nvSpPr>
        <p:spPr/>
        <p:txBody>
          <a:bodyPr/>
          <a:lstStyle/>
          <a:p>
            <a:fld id="{906BEE08-FFC0-447F-8ADF-126BA35B6C0E}" type="slidenum">
              <a:rPr lang="en-US" smtClean="0"/>
              <a:t>50</a:t>
            </a:fld>
            <a:endParaRPr lang="en-US" dirty="0"/>
          </a:p>
        </p:txBody>
      </p:sp>
      <mc:AlternateContent xmlns:mc="http://schemas.openxmlformats.org/markup-compatibility/2006">
        <mc:Choice xmlns:am3d="http://schemas.microsoft.com/office/drawing/2017/model3d" Requires="am3d">
          <p:graphicFrame>
            <p:nvGraphicFramePr>
              <p:cNvPr id="5" name="3D Model 4" descr="Chat">
                <a:extLst>
                  <a:ext uri="{FF2B5EF4-FFF2-40B4-BE49-F238E27FC236}">
                    <a16:creationId xmlns:a16="http://schemas.microsoft.com/office/drawing/2014/main" id="{76EF80D6-3EB4-E7F8-DA7F-F70ABEEA9BC0}"/>
                  </a:ext>
                </a:extLst>
              </p:cNvPr>
              <p:cNvGraphicFramePr/>
              <p:nvPr>
                <p:extLst>
                  <p:ext uri="{D42A27DB-BD31-4B8C-83A1-F6EECF244321}">
                    <p14:modId xmlns:p14="http://schemas.microsoft.com/office/powerpoint/2010/main" val="3485821796"/>
                  </p:ext>
                </p:extLst>
              </p:nvPr>
            </p:nvGraphicFramePr>
            <p:xfrm>
              <a:off x="5562600" y="366463"/>
              <a:ext cx="2718816" cy="1261227"/>
            </p:xfrm>
            <a:graphic>
              <a:graphicData uri="http://schemas.microsoft.com/office/drawing/2017/model3d">
                <am3d:model3d r:embed="rId2">
                  <am3d:spPr>
                    <a:xfrm>
                      <a:off x="0" y="0"/>
                      <a:ext cx="2718816" cy="1261227"/>
                    </a:xfrm>
                    <a:prstGeom prst="rect">
                      <a:avLst/>
                    </a:prstGeom>
                  </am3d:spPr>
                  <am3d:camera>
                    <am3d:pos x="0" y="0" z="61302350"/>
                    <am3d:up dx="0" dy="36000000" dz="0"/>
                    <am3d:lookAt x="0" y="0" z="0"/>
                    <am3d:perspective fov="2700000"/>
                  </am3d:camera>
                  <am3d:trans>
                    <am3d:meterPerModelUnit n="190602" d="1000000"/>
                    <am3d:preTrans dx="2246715" dy="-8468697" dz="723917"/>
                    <am3d:scale>
                      <am3d:sx n="1000000" d="1000000"/>
                      <am3d:sy n="1000000" d="1000000"/>
                      <am3d:sz n="1000000" d="1000000"/>
                    </am3d:scale>
                    <am3d:rot/>
                    <am3d:postTrans dx="0" dy="0" dz="0"/>
                  </am3d:trans>
                  <am3d:raster rName="Office3DRenderer" rVer="16.0.8326">
                    <am3d:blip r:embed="rId3"/>
                  </am3d:raster>
                  <am3d:objViewport viewportSz="30145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hat">
                <a:extLst>
                  <a:ext uri="{FF2B5EF4-FFF2-40B4-BE49-F238E27FC236}">
                    <a16:creationId xmlns:a16="http://schemas.microsoft.com/office/drawing/2014/main" id="{76EF80D6-3EB4-E7F8-DA7F-F70ABEEA9BC0}"/>
                  </a:ext>
                </a:extLst>
              </p:cNvPr>
              <p:cNvPicPr>
                <a:picLocks noGrp="1" noRot="1" noChangeAspect="1" noMove="1" noResize="1" noEditPoints="1" noAdjustHandles="1" noChangeArrowheads="1" noChangeShapeType="1" noCrop="1"/>
              </p:cNvPicPr>
              <p:nvPr/>
            </p:nvPicPr>
            <p:blipFill>
              <a:blip r:embed="rId3"/>
              <a:stretch>
                <a:fillRect/>
              </a:stretch>
            </p:blipFill>
            <p:spPr>
              <a:xfrm>
                <a:off x="5562600" y="366463"/>
                <a:ext cx="2718816" cy="1261227"/>
              </a:xfrm>
              <a:prstGeom prst="rect">
                <a:avLst/>
              </a:prstGeom>
            </p:spPr>
          </p:pic>
        </mc:Fallback>
      </mc:AlternateContent>
    </p:spTree>
    <p:extLst>
      <p:ext uri="{BB962C8B-B14F-4D97-AF65-F5344CB8AC3E}">
        <p14:creationId xmlns:p14="http://schemas.microsoft.com/office/powerpoint/2010/main" val="1729512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b="1" dirty="0"/>
              <a:t>Minutes</a:t>
            </a:r>
          </a:p>
        </p:txBody>
      </p:sp>
      <p:sp>
        <p:nvSpPr>
          <p:cNvPr id="3" name="Content Placeholder 2"/>
          <p:cNvSpPr>
            <a:spLocks noGrp="1"/>
          </p:cNvSpPr>
          <p:nvPr>
            <p:ph sz="quarter" idx="1"/>
          </p:nvPr>
        </p:nvSpPr>
        <p:spPr>
          <a:xfrm>
            <a:off x="457200" y="1143000"/>
            <a:ext cx="7467600" cy="5330952"/>
          </a:xfrm>
        </p:spPr>
        <p:txBody>
          <a:bodyPr>
            <a:normAutofit fontScale="85000" lnSpcReduction="20000"/>
          </a:bodyPr>
          <a:lstStyle/>
          <a:p>
            <a:r>
              <a:rPr lang="en-US" dirty="0"/>
              <a:t>Open and closed session</a:t>
            </a:r>
          </a:p>
          <a:p>
            <a:endParaRPr lang="en-US" dirty="0"/>
          </a:p>
          <a:p>
            <a:r>
              <a:rPr lang="en-US" u="sng" dirty="0"/>
              <a:t>Verbatim recording</a:t>
            </a:r>
            <a:r>
              <a:rPr lang="en-US" dirty="0"/>
              <a:t> of closed session</a:t>
            </a:r>
          </a:p>
          <a:p>
            <a:endParaRPr lang="en-US" dirty="0"/>
          </a:p>
          <a:p>
            <a:r>
              <a:rPr lang="en-US" dirty="0"/>
              <a:t>Date, time, place, members present or absent (in person or by other means)</a:t>
            </a:r>
          </a:p>
          <a:p>
            <a:endParaRPr lang="en-US" dirty="0"/>
          </a:p>
          <a:p>
            <a:r>
              <a:rPr lang="en-US" dirty="0"/>
              <a:t>Summary of discussions on all matters proposed, deliberated or decided</a:t>
            </a:r>
          </a:p>
          <a:p>
            <a:endParaRPr lang="en-US" dirty="0"/>
          </a:p>
          <a:p>
            <a:r>
              <a:rPr lang="en-US" dirty="0"/>
              <a:t>Record of votes taken</a:t>
            </a:r>
          </a:p>
          <a:p>
            <a:endParaRPr lang="en-US" dirty="0"/>
          </a:p>
          <a:p>
            <a:r>
              <a:rPr lang="en-US" dirty="0"/>
              <a:t>Approve within 30 days or 2</a:t>
            </a:r>
            <a:r>
              <a:rPr lang="en-US" baseline="30000" dirty="0"/>
              <a:t>nd</a:t>
            </a:r>
            <a:r>
              <a:rPr lang="en-US" dirty="0"/>
              <a:t> subsequent meeting</a:t>
            </a:r>
          </a:p>
          <a:p>
            <a:endParaRPr lang="en-US" dirty="0"/>
          </a:p>
          <a:p>
            <a:r>
              <a:rPr lang="en-US" dirty="0"/>
              <a:t>Make available within 10 days after approval—post on website if maintained by full-time staff</a:t>
            </a:r>
          </a:p>
        </p:txBody>
      </p:sp>
      <p:sp>
        <p:nvSpPr>
          <p:cNvPr id="4" name="Slide Number Placeholder 3"/>
          <p:cNvSpPr>
            <a:spLocks noGrp="1"/>
          </p:cNvSpPr>
          <p:nvPr>
            <p:ph type="sldNum" sz="quarter" idx="15"/>
          </p:nvPr>
        </p:nvSpPr>
        <p:spPr/>
        <p:txBody>
          <a:bodyPr/>
          <a:lstStyle/>
          <a:p>
            <a:fld id="{906BEE08-FFC0-447F-8ADF-126BA35B6C0E}" type="slidenum">
              <a:rPr lang="en-US" smtClean="0"/>
              <a:t>51</a:t>
            </a:fld>
            <a:endParaRPr lang="en-US" dirty="0"/>
          </a:p>
        </p:txBody>
      </p:sp>
      <mc:AlternateContent xmlns:mc="http://schemas.openxmlformats.org/markup-compatibility/2006">
        <mc:Choice xmlns:am3d="http://schemas.microsoft.com/office/drawing/2017/model3d" Requires="am3d">
          <p:graphicFrame>
            <p:nvGraphicFramePr>
              <p:cNvPr id="5" name="3D Model 4" descr="Ticked checkbox">
                <a:extLst>
                  <a:ext uri="{FF2B5EF4-FFF2-40B4-BE49-F238E27FC236}">
                    <a16:creationId xmlns:a16="http://schemas.microsoft.com/office/drawing/2014/main" id="{D660195A-8AF0-1A22-4DAA-CFE09615A0BC}"/>
                  </a:ext>
                </a:extLst>
              </p:cNvPr>
              <p:cNvGraphicFramePr>
                <a:graphicFrameLocks noChangeAspect="1"/>
              </p:cNvGraphicFramePr>
              <p:nvPr>
                <p:extLst>
                  <p:ext uri="{D42A27DB-BD31-4B8C-83A1-F6EECF244321}">
                    <p14:modId xmlns:p14="http://schemas.microsoft.com/office/powerpoint/2010/main" val="222901540"/>
                  </p:ext>
                </p:extLst>
              </p:nvPr>
            </p:nvGraphicFramePr>
            <p:xfrm>
              <a:off x="5871285" y="217093"/>
              <a:ext cx="2155623" cy="1775614"/>
            </p:xfrm>
            <a:graphic>
              <a:graphicData uri="http://schemas.microsoft.com/office/drawing/2017/model3d">
                <am3d:model3d r:embed="rId2">
                  <am3d:spPr>
                    <a:xfrm>
                      <a:off x="0" y="0"/>
                      <a:ext cx="2155623" cy="1775614"/>
                    </a:xfrm>
                    <a:prstGeom prst="rect">
                      <a:avLst/>
                    </a:prstGeom>
                  </am3d:spPr>
                  <am3d:camera>
                    <am3d:pos x="0" y="0" z="65254227"/>
                    <am3d:up dx="0" dy="36000000" dz="0"/>
                    <am3d:lookAt x="0" y="0" z="0"/>
                    <am3d:perspective fov="2700000"/>
                  </am3d:camera>
                  <am3d:trans>
                    <am3d:meterPerModelUnit n="2525885" d="1000000"/>
                    <am3d:preTrans dx="-6292458" dy="-15031105" dz="-3897974"/>
                    <am3d:scale>
                      <am3d:sx n="1000000" d="1000000"/>
                      <am3d:sy n="1000000" d="1000000"/>
                      <am3d:sz n="1000000" d="1000000"/>
                    </am3d:scale>
                    <am3d:rot ax="-1331484" ay="895197" az="-359730"/>
                    <am3d:postTrans dx="0" dy="0" dz="0"/>
                  </am3d:trans>
                  <am3d:raster rName="Office3DRenderer" rVer="16.0.8326">
                    <am3d:blip r:embed="rId3"/>
                  </am3d:raster>
                  <am3d:objViewport viewportSz="28390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Ticked checkbox">
                <a:extLst>
                  <a:ext uri="{FF2B5EF4-FFF2-40B4-BE49-F238E27FC236}">
                    <a16:creationId xmlns:a16="http://schemas.microsoft.com/office/drawing/2014/main" id="{D660195A-8AF0-1A22-4DAA-CFE09615A0BC}"/>
                  </a:ext>
                </a:extLst>
              </p:cNvPr>
              <p:cNvPicPr>
                <a:picLocks noGrp="1" noRot="1" noChangeAspect="1" noMove="1" noResize="1" noEditPoints="1" noAdjustHandles="1" noChangeArrowheads="1" noChangeShapeType="1" noCrop="1"/>
              </p:cNvPicPr>
              <p:nvPr/>
            </p:nvPicPr>
            <p:blipFill>
              <a:blip r:embed="rId3"/>
              <a:stretch>
                <a:fillRect/>
              </a:stretch>
            </p:blipFill>
            <p:spPr>
              <a:xfrm>
                <a:off x="5871285" y="217093"/>
                <a:ext cx="2155623" cy="1775614"/>
              </a:xfrm>
              <a:prstGeom prst="rect">
                <a:avLst/>
              </a:prstGeom>
            </p:spPr>
          </p:pic>
        </mc:Fallback>
      </mc:AlternateContent>
    </p:spTree>
    <p:extLst>
      <p:ext uri="{BB962C8B-B14F-4D97-AF65-F5344CB8AC3E}">
        <p14:creationId xmlns:p14="http://schemas.microsoft.com/office/powerpoint/2010/main" val="3298093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lstStyle/>
          <a:p>
            <a:r>
              <a:rPr lang="en-US" b="1" dirty="0"/>
              <a:t>Closed session</a:t>
            </a:r>
          </a:p>
        </p:txBody>
      </p:sp>
      <p:sp>
        <p:nvSpPr>
          <p:cNvPr id="3" name="Content Placeholder 2"/>
          <p:cNvSpPr>
            <a:spLocks noGrp="1"/>
          </p:cNvSpPr>
          <p:nvPr>
            <p:ph sz="quarter" idx="1"/>
          </p:nvPr>
        </p:nvSpPr>
        <p:spPr>
          <a:xfrm>
            <a:off x="457200" y="1066800"/>
            <a:ext cx="7467600" cy="5407152"/>
          </a:xfrm>
        </p:spPr>
        <p:txBody>
          <a:bodyPr>
            <a:normAutofit fontScale="92500"/>
          </a:bodyPr>
          <a:lstStyle/>
          <a:p>
            <a:r>
              <a:rPr lang="en-US" dirty="0"/>
              <a:t>Permitted to hold closed session even if it’s not on agenda</a:t>
            </a:r>
          </a:p>
          <a:p>
            <a:endParaRPr lang="en-US" dirty="0"/>
          </a:p>
          <a:p>
            <a:r>
              <a:rPr lang="en-US" dirty="0"/>
              <a:t>Motion must cite exemption</a:t>
            </a:r>
          </a:p>
          <a:p>
            <a:endParaRPr lang="en-US" dirty="0"/>
          </a:p>
          <a:p>
            <a:r>
              <a:rPr lang="en-US" dirty="0"/>
              <a:t>Discussion limited to exemption topic</a:t>
            </a:r>
          </a:p>
          <a:p>
            <a:endParaRPr lang="en-US" dirty="0"/>
          </a:p>
          <a:p>
            <a:r>
              <a:rPr lang="en-US" dirty="0"/>
              <a:t>Audio recording   </a:t>
            </a:r>
          </a:p>
          <a:p>
            <a:endParaRPr lang="en-US" dirty="0"/>
          </a:p>
          <a:p>
            <a:r>
              <a:rPr lang="en-US" dirty="0"/>
              <a:t>Review closed session minutes every 6 months</a:t>
            </a:r>
          </a:p>
          <a:p>
            <a:endParaRPr lang="en-US" dirty="0"/>
          </a:p>
          <a:p>
            <a:r>
              <a:rPr lang="en-US" dirty="0"/>
              <a:t>Can destroy audio after 18 months upon approval by public body, so long as minutes have been approved</a:t>
            </a:r>
          </a:p>
        </p:txBody>
      </p:sp>
      <p:sp>
        <p:nvSpPr>
          <p:cNvPr id="4" name="Slide Number Placeholder 3"/>
          <p:cNvSpPr>
            <a:spLocks noGrp="1"/>
          </p:cNvSpPr>
          <p:nvPr>
            <p:ph type="sldNum" sz="quarter" idx="15"/>
          </p:nvPr>
        </p:nvSpPr>
        <p:spPr/>
        <p:txBody>
          <a:bodyPr/>
          <a:lstStyle/>
          <a:p>
            <a:fld id="{906BEE08-FFC0-447F-8ADF-126BA35B6C0E}" type="slidenum">
              <a:rPr lang="en-US" smtClean="0"/>
              <a:t>52</a:t>
            </a:fld>
            <a:endParaRPr lang="en-US" dirty="0"/>
          </a:p>
        </p:txBody>
      </p:sp>
      <p:pic>
        <p:nvPicPr>
          <p:cNvPr id="6" name="Graphic 5" descr="No sign">
            <a:extLst>
              <a:ext uri="{FF2B5EF4-FFF2-40B4-BE49-F238E27FC236}">
                <a16:creationId xmlns:a16="http://schemas.microsoft.com/office/drawing/2014/main" id="{8AD383E5-50EC-90CB-B10E-86DF5B9A73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6200" y="13800"/>
            <a:ext cx="1143000" cy="1143000"/>
          </a:xfrm>
          <a:prstGeom prst="rect">
            <a:avLst/>
          </a:prstGeom>
        </p:spPr>
      </p:pic>
    </p:spTree>
    <p:extLst>
      <p:ext uri="{BB962C8B-B14F-4D97-AF65-F5344CB8AC3E}">
        <p14:creationId xmlns:p14="http://schemas.microsoft.com/office/powerpoint/2010/main" val="3987388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609600"/>
          </a:xfrm>
        </p:spPr>
        <p:txBody>
          <a:bodyPr/>
          <a:lstStyle/>
          <a:p>
            <a:r>
              <a:rPr lang="en-US" b="1" dirty="0"/>
              <a:t>Common closed session exemptions</a:t>
            </a:r>
          </a:p>
        </p:txBody>
      </p:sp>
      <p:sp>
        <p:nvSpPr>
          <p:cNvPr id="3" name="Content Placeholder 2"/>
          <p:cNvSpPr>
            <a:spLocks noGrp="1"/>
          </p:cNvSpPr>
          <p:nvPr>
            <p:ph sz="quarter" idx="1"/>
          </p:nvPr>
        </p:nvSpPr>
        <p:spPr>
          <a:xfrm>
            <a:off x="457200" y="838200"/>
            <a:ext cx="7467600" cy="5635752"/>
          </a:xfrm>
        </p:spPr>
        <p:txBody>
          <a:bodyPr>
            <a:normAutofit fontScale="92500" lnSpcReduction="10000"/>
          </a:bodyPr>
          <a:lstStyle/>
          <a:p>
            <a:r>
              <a:rPr lang="en-US" dirty="0"/>
              <a:t>Section 2(c) of OMA</a:t>
            </a:r>
          </a:p>
          <a:p>
            <a:pPr lvl="1"/>
            <a:r>
              <a:rPr lang="en-US" dirty="0"/>
              <a:t>Appointment, employment, compensation, discipline, performance, or dismissal of </a:t>
            </a:r>
            <a:r>
              <a:rPr lang="en-US" dirty="0">
                <a:solidFill>
                  <a:srgbClr val="FF0000"/>
                </a:solidFill>
              </a:rPr>
              <a:t>specific </a:t>
            </a:r>
            <a:r>
              <a:rPr lang="en-US" dirty="0"/>
              <a:t>employee</a:t>
            </a:r>
          </a:p>
          <a:p>
            <a:pPr lvl="1"/>
            <a:endParaRPr lang="en-US" dirty="0"/>
          </a:p>
          <a:p>
            <a:pPr lvl="1"/>
            <a:r>
              <a:rPr lang="en-US" dirty="0"/>
              <a:t>Collective bargaining</a:t>
            </a:r>
          </a:p>
          <a:p>
            <a:pPr lvl="1"/>
            <a:endParaRPr lang="en-US" dirty="0"/>
          </a:p>
          <a:p>
            <a:pPr lvl="1"/>
            <a:r>
              <a:rPr lang="en-US" u="sng" dirty="0"/>
              <a:t>Purchase or lease</a:t>
            </a:r>
            <a:r>
              <a:rPr lang="en-US" dirty="0"/>
              <a:t> of real property</a:t>
            </a:r>
          </a:p>
          <a:p>
            <a:pPr lvl="1"/>
            <a:endParaRPr lang="en-US" dirty="0"/>
          </a:p>
          <a:p>
            <a:pPr lvl="1"/>
            <a:r>
              <a:rPr lang="en-US" u="sng" dirty="0"/>
              <a:t>Setting price</a:t>
            </a:r>
            <a:r>
              <a:rPr lang="en-US" dirty="0"/>
              <a:t> for sale or lease of public property</a:t>
            </a:r>
          </a:p>
          <a:p>
            <a:pPr lvl="1"/>
            <a:endParaRPr lang="en-US" dirty="0"/>
          </a:p>
          <a:p>
            <a:pPr lvl="1"/>
            <a:r>
              <a:rPr lang="en-US" dirty="0"/>
              <a:t>Security procedures</a:t>
            </a:r>
          </a:p>
          <a:p>
            <a:pPr lvl="1"/>
            <a:endParaRPr lang="en-US" dirty="0"/>
          </a:p>
          <a:p>
            <a:pPr lvl="1"/>
            <a:r>
              <a:rPr lang="en-US" dirty="0"/>
              <a:t>Student discipline</a:t>
            </a:r>
          </a:p>
          <a:p>
            <a:pPr lvl="1"/>
            <a:endParaRPr lang="en-US" dirty="0"/>
          </a:p>
          <a:p>
            <a:pPr lvl="1"/>
            <a:r>
              <a:rPr lang="en-US" dirty="0"/>
              <a:t>Pending or probable or imminent litigation</a:t>
            </a:r>
          </a:p>
          <a:p>
            <a:pPr lvl="1"/>
            <a:endParaRPr lang="en-US" dirty="0"/>
          </a:p>
          <a:p>
            <a:pPr lvl="1"/>
            <a:r>
              <a:rPr lang="en-US" dirty="0"/>
              <a:t>Settling a claim</a:t>
            </a:r>
          </a:p>
          <a:p>
            <a:pPr lvl="1"/>
            <a:endParaRPr lang="en-US" dirty="0"/>
          </a:p>
        </p:txBody>
      </p:sp>
      <p:sp>
        <p:nvSpPr>
          <p:cNvPr id="4" name="Slide Number Placeholder 3"/>
          <p:cNvSpPr>
            <a:spLocks noGrp="1"/>
          </p:cNvSpPr>
          <p:nvPr>
            <p:ph type="sldNum" sz="quarter" idx="15"/>
          </p:nvPr>
        </p:nvSpPr>
        <p:spPr/>
        <p:txBody>
          <a:bodyPr/>
          <a:lstStyle/>
          <a:p>
            <a:fld id="{906BEE08-FFC0-447F-8ADF-126BA35B6C0E}" type="slidenum">
              <a:rPr lang="en-US" smtClean="0"/>
              <a:t>53</a:t>
            </a:fld>
            <a:endParaRPr lang="en-US" dirty="0"/>
          </a:p>
        </p:txBody>
      </p:sp>
    </p:spTree>
    <p:extLst>
      <p:ext uri="{BB962C8B-B14F-4D97-AF65-F5344CB8AC3E}">
        <p14:creationId xmlns:p14="http://schemas.microsoft.com/office/powerpoint/2010/main" val="3366408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715962"/>
          </a:xfrm>
        </p:spPr>
        <p:txBody>
          <a:bodyPr/>
          <a:lstStyle/>
          <a:p>
            <a:r>
              <a:rPr lang="en-US" b="1" dirty="0"/>
              <a:t>Voting</a:t>
            </a:r>
          </a:p>
        </p:txBody>
      </p:sp>
      <p:sp>
        <p:nvSpPr>
          <p:cNvPr id="3" name="Content Placeholder 2"/>
          <p:cNvSpPr>
            <a:spLocks noGrp="1"/>
          </p:cNvSpPr>
          <p:nvPr>
            <p:ph sz="quarter" idx="1"/>
          </p:nvPr>
        </p:nvSpPr>
        <p:spPr>
          <a:xfrm>
            <a:off x="457200" y="1219200"/>
            <a:ext cx="7467600" cy="5254752"/>
          </a:xfrm>
        </p:spPr>
        <p:txBody>
          <a:bodyPr/>
          <a:lstStyle/>
          <a:p>
            <a:r>
              <a:rPr lang="en-US" dirty="0">
                <a:solidFill>
                  <a:srgbClr val="FF0000"/>
                </a:solidFill>
              </a:rPr>
              <a:t>Final action must take place in open session</a:t>
            </a:r>
          </a:p>
          <a:p>
            <a:endParaRPr lang="en-US" dirty="0"/>
          </a:p>
          <a:p>
            <a:r>
              <a:rPr lang="en-US" dirty="0"/>
              <a:t>Straw poll in closed session is okay, so long as vote occurs in open session</a:t>
            </a:r>
          </a:p>
          <a:p>
            <a:endParaRPr lang="en-US" dirty="0"/>
          </a:p>
          <a:p>
            <a:r>
              <a:rPr lang="en-US" dirty="0"/>
              <a:t>Voting must be preceded by a public recital of the nature of the matter being considered and other information that will inform the public of the business being conducted</a:t>
            </a:r>
          </a:p>
          <a:p>
            <a:pPr lvl="2"/>
            <a:r>
              <a:rPr lang="en-US" dirty="0"/>
              <a:t>Try to be as specific as possible to inform the public about what you are voting on</a:t>
            </a:r>
          </a:p>
        </p:txBody>
      </p:sp>
      <p:sp>
        <p:nvSpPr>
          <p:cNvPr id="4" name="Slide Number Placeholder 3"/>
          <p:cNvSpPr>
            <a:spLocks noGrp="1"/>
          </p:cNvSpPr>
          <p:nvPr>
            <p:ph type="sldNum" sz="quarter" idx="15"/>
          </p:nvPr>
        </p:nvSpPr>
        <p:spPr/>
        <p:txBody>
          <a:bodyPr/>
          <a:lstStyle/>
          <a:p>
            <a:fld id="{906BEE08-FFC0-447F-8ADF-126BA35B6C0E}" type="slidenum">
              <a:rPr lang="en-US" smtClean="0"/>
              <a:t>54</a:t>
            </a:fld>
            <a:endParaRPr lang="en-US" dirty="0"/>
          </a:p>
        </p:txBody>
      </p:sp>
      <p:pic>
        <p:nvPicPr>
          <p:cNvPr id="8" name="Graphic 7" descr="Thumbs up sign">
            <a:extLst>
              <a:ext uri="{FF2B5EF4-FFF2-40B4-BE49-F238E27FC236}">
                <a16:creationId xmlns:a16="http://schemas.microsoft.com/office/drawing/2014/main" id="{FD9BBF66-E9FD-D756-37E5-E9B90F5657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4600" y="7938"/>
            <a:ext cx="1295400" cy="1295400"/>
          </a:xfrm>
          <a:prstGeom prst="rect">
            <a:avLst/>
          </a:prstGeom>
        </p:spPr>
      </p:pic>
    </p:spTree>
    <p:extLst>
      <p:ext uri="{BB962C8B-B14F-4D97-AF65-F5344CB8AC3E}">
        <p14:creationId xmlns:p14="http://schemas.microsoft.com/office/powerpoint/2010/main" val="2871678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lstStyle/>
          <a:p>
            <a:r>
              <a:rPr lang="en-US" b="1" dirty="0"/>
              <a:t>Public Comment and recording</a:t>
            </a:r>
          </a:p>
        </p:txBody>
      </p:sp>
      <p:sp>
        <p:nvSpPr>
          <p:cNvPr id="3" name="Content Placeholder 2"/>
          <p:cNvSpPr>
            <a:spLocks noGrp="1"/>
          </p:cNvSpPr>
          <p:nvPr>
            <p:ph sz="quarter" idx="1"/>
          </p:nvPr>
        </p:nvSpPr>
        <p:spPr>
          <a:xfrm>
            <a:off x="457200" y="1295400"/>
            <a:ext cx="7467600" cy="5178552"/>
          </a:xfrm>
        </p:spPr>
        <p:txBody>
          <a:bodyPr/>
          <a:lstStyle/>
          <a:p>
            <a:r>
              <a:rPr lang="en-US" dirty="0"/>
              <a:t>Public has the right to speak</a:t>
            </a:r>
          </a:p>
          <a:p>
            <a:endParaRPr lang="en-US" dirty="0"/>
          </a:p>
          <a:p>
            <a:r>
              <a:rPr lang="en-US" dirty="0"/>
              <a:t>Establish reasonable rules in advance</a:t>
            </a:r>
          </a:p>
          <a:p>
            <a:endParaRPr lang="en-US" dirty="0"/>
          </a:p>
          <a:p>
            <a:r>
              <a:rPr lang="en-US" dirty="0"/>
              <a:t>Plan in advance for big crowds on hot topics</a:t>
            </a:r>
          </a:p>
          <a:p>
            <a:endParaRPr lang="en-US" dirty="0"/>
          </a:p>
          <a:p>
            <a:r>
              <a:rPr lang="en-US" dirty="0"/>
              <a:t>Public can record the meeting</a:t>
            </a:r>
          </a:p>
          <a:p>
            <a:endParaRPr lang="en-US" dirty="0"/>
          </a:p>
          <a:p>
            <a:endParaRPr lang="en-US" dirty="0"/>
          </a:p>
        </p:txBody>
      </p:sp>
      <p:sp>
        <p:nvSpPr>
          <p:cNvPr id="4" name="Slide Number Placeholder 3"/>
          <p:cNvSpPr>
            <a:spLocks noGrp="1"/>
          </p:cNvSpPr>
          <p:nvPr>
            <p:ph type="sldNum" sz="quarter" idx="15"/>
          </p:nvPr>
        </p:nvSpPr>
        <p:spPr/>
        <p:txBody>
          <a:bodyPr/>
          <a:lstStyle/>
          <a:p>
            <a:fld id="{906BEE08-FFC0-447F-8ADF-126BA35B6C0E}" type="slidenum">
              <a:rPr lang="en-US" smtClean="0"/>
              <a:t>55</a:t>
            </a:fld>
            <a:endParaRPr lang="en-US" dirty="0"/>
          </a:p>
        </p:txBody>
      </p:sp>
      <mc:AlternateContent xmlns:mc="http://schemas.openxmlformats.org/markup-compatibility/2006">
        <mc:Choice xmlns:am3d="http://schemas.microsoft.com/office/drawing/2017/model3d" Requires="am3d">
          <p:graphicFrame>
            <p:nvGraphicFramePr>
              <p:cNvPr id="5" name="3D Model 4" descr="Speech Bubble">
                <a:extLst>
                  <a:ext uri="{FF2B5EF4-FFF2-40B4-BE49-F238E27FC236}">
                    <a16:creationId xmlns:a16="http://schemas.microsoft.com/office/drawing/2014/main" id="{7044B235-0230-18F1-7DC1-CA3EF4B2E44E}"/>
                  </a:ext>
                </a:extLst>
              </p:cNvPr>
              <p:cNvGraphicFramePr>
                <a:graphicFrameLocks noChangeAspect="1"/>
              </p:cNvGraphicFramePr>
              <p:nvPr>
                <p:extLst>
                  <p:ext uri="{D42A27DB-BD31-4B8C-83A1-F6EECF244321}">
                    <p14:modId xmlns:p14="http://schemas.microsoft.com/office/powerpoint/2010/main" val="427981349"/>
                  </p:ext>
                </p:extLst>
              </p:nvPr>
            </p:nvGraphicFramePr>
            <p:xfrm>
              <a:off x="3162300" y="4701132"/>
              <a:ext cx="2819400" cy="1887120"/>
            </p:xfrm>
            <a:graphic>
              <a:graphicData uri="http://schemas.microsoft.com/office/drawing/2017/model3d">
                <am3d:model3d r:embed="rId2">
                  <am3d:spPr>
                    <a:xfrm>
                      <a:off x="0" y="0"/>
                      <a:ext cx="2819400" cy="1887120"/>
                    </a:xfrm>
                    <a:prstGeom prst="rect">
                      <a:avLst/>
                    </a:prstGeom>
                  </am3d:spPr>
                  <am3d:camera>
                    <am3d:pos x="0" y="0" z="57594318"/>
                    <am3d:up dx="0" dy="36000000" dz="0"/>
                    <am3d:lookAt x="0" y="0" z="0"/>
                    <am3d:perspective fov="2700000"/>
                  </am3d:camera>
                  <am3d:trans>
                    <am3d:meterPerModelUnit n="6426728" d="1000000"/>
                    <am3d:preTrans dx="-3095123" dy="-12159671" dz="0"/>
                    <am3d:scale>
                      <am3d:sx n="1000000" d="1000000"/>
                      <am3d:sy n="1000000" d="1000000"/>
                      <am3d:sz n="1000000" d="1000000"/>
                    </am3d:scale>
                    <am3d:rot ax="-1308736" ay="69417" az="-27779"/>
                    <am3d:postTrans dx="0" dy="0" dz="0"/>
                  </am3d:trans>
                  <am3d:raster rName="Office3DRenderer" rVer="16.0.8326">
                    <am3d:blip r:embed="rId3"/>
                  </am3d:raster>
                  <am3d:objViewport viewportSz="34694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peech Bubble">
                <a:extLst>
                  <a:ext uri="{FF2B5EF4-FFF2-40B4-BE49-F238E27FC236}">
                    <a16:creationId xmlns:a16="http://schemas.microsoft.com/office/drawing/2014/main" id="{7044B235-0230-18F1-7DC1-CA3EF4B2E44E}"/>
                  </a:ext>
                </a:extLst>
              </p:cNvPr>
              <p:cNvPicPr>
                <a:picLocks noGrp="1" noRot="1" noChangeAspect="1" noMove="1" noResize="1" noEditPoints="1" noAdjustHandles="1" noChangeArrowheads="1" noChangeShapeType="1" noCrop="1"/>
              </p:cNvPicPr>
              <p:nvPr/>
            </p:nvPicPr>
            <p:blipFill>
              <a:blip r:embed="rId3"/>
              <a:stretch>
                <a:fillRect/>
              </a:stretch>
            </p:blipFill>
            <p:spPr>
              <a:xfrm>
                <a:off x="3162300" y="4701132"/>
                <a:ext cx="2819400" cy="1887120"/>
              </a:xfrm>
              <a:prstGeom prst="rect">
                <a:avLst/>
              </a:prstGeom>
            </p:spPr>
          </p:pic>
        </mc:Fallback>
      </mc:AlternateContent>
    </p:spTree>
    <p:extLst>
      <p:ext uri="{BB962C8B-B14F-4D97-AF65-F5344CB8AC3E}">
        <p14:creationId xmlns:p14="http://schemas.microsoft.com/office/powerpoint/2010/main" val="1626187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r>
              <a:rPr lang="en-US" b="1" dirty="0"/>
              <a:t>Training is not optional</a:t>
            </a:r>
          </a:p>
        </p:txBody>
      </p:sp>
      <p:sp>
        <p:nvSpPr>
          <p:cNvPr id="3" name="Content Placeholder 2"/>
          <p:cNvSpPr>
            <a:spLocks noGrp="1"/>
          </p:cNvSpPr>
          <p:nvPr>
            <p:ph sz="quarter" idx="1"/>
          </p:nvPr>
        </p:nvSpPr>
        <p:spPr>
          <a:xfrm>
            <a:off x="457200" y="1295400"/>
            <a:ext cx="7467600" cy="5178552"/>
          </a:xfrm>
        </p:spPr>
        <p:txBody>
          <a:bodyPr>
            <a:normAutofit/>
          </a:bodyPr>
          <a:lstStyle/>
          <a:p>
            <a:r>
              <a:rPr lang="en-US" dirty="0"/>
              <a:t>Every elected or appointed member of a public body must be trained within 90 days of assuming office</a:t>
            </a:r>
          </a:p>
          <a:p>
            <a:endParaRPr lang="en-US" dirty="0"/>
          </a:p>
          <a:p>
            <a:r>
              <a:rPr lang="en-US" dirty="0"/>
              <a:t>Additionally, public body must designate employees, officers or members to receive training.  Must submit list to PAC.</a:t>
            </a:r>
          </a:p>
          <a:p>
            <a:endParaRPr lang="en-US" dirty="0"/>
          </a:p>
          <a:p>
            <a:r>
              <a:rPr lang="en-US" dirty="0"/>
              <a:t>Training can be found using this link to AG website:  </a:t>
            </a:r>
            <a:r>
              <a:rPr lang="en-US" dirty="0">
                <a:hlinkClick r:id="rId2"/>
              </a:rPr>
              <a:t>https://foiapac.ilag.gov/</a:t>
            </a:r>
            <a:endParaRPr lang="en-US" dirty="0"/>
          </a:p>
          <a:p>
            <a:pPr marL="0" indent="0">
              <a:buNone/>
            </a:pPr>
            <a:endParaRPr lang="en-US" dirty="0"/>
          </a:p>
        </p:txBody>
      </p:sp>
      <p:sp>
        <p:nvSpPr>
          <p:cNvPr id="4" name="Slide Number Placeholder 3"/>
          <p:cNvSpPr>
            <a:spLocks noGrp="1"/>
          </p:cNvSpPr>
          <p:nvPr>
            <p:ph type="sldNum" sz="quarter" idx="15"/>
          </p:nvPr>
        </p:nvSpPr>
        <p:spPr/>
        <p:txBody>
          <a:bodyPr/>
          <a:lstStyle/>
          <a:p>
            <a:fld id="{906BEE08-FFC0-447F-8ADF-126BA35B6C0E}" type="slidenum">
              <a:rPr lang="en-US" smtClean="0"/>
              <a:t>56</a:t>
            </a:fld>
            <a:endParaRPr lang="en-US" dirty="0"/>
          </a:p>
        </p:txBody>
      </p:sp>
      <mc:AlternateContent xmlns:mc="http://schemas.openxmlformats.org/markup-compatibility/2006">
        <mc:Choice xmlns:am3d="http://schemas.microsoft.com/office/drawing/2017/model3d" Requires="am3d">
          <p:graphicFrame>
            <p:nvGraphicFramePr>
              <p:cNvPr id="5" name="3D Model 4" descr="Laptop Computer">
                <a:extLst>
                  <a:ext uri="{FF2B5EF4-FFF2-40B4-BE49-F238E27FC236}">
                    <a16:creationId xmlns:a16="http://schemas.microsoft.com/office/drawing/2014/main" id="{090259EC-17D5-B58C-0572-3FABD439D5FF}"/>
                  </a:ext>
                </a:extLst>
              </p:cNvPr>
              <p:cNvGraphicFramePr/>
              <p:nvPr>
                <p:extLst>
                  <p:ext uri="{D42A27DB-BD31-4B8C-83A1-F6EECF244321}">
                    <p14:modId xmlns:p14="http://schemas.microsoft.com/office/powerpoint/2010/main" val="3361399457"/>
                  </p:ext>
                </p:extLst>
              </p:nvPr>
            </p:nvGraphicFramePr>
            <p:xfrm>
              <a:off x="5334000" y="4947355"/>
              <a:ext cx="2461206" cy="1307903"/>
            </p:xfrm>
            <a:graphic>
              <a:graphicData uri="http://schemas.microsoft.com/office/drawing/2017/model3d">
                <am3d:model3d r:embed="rId3">
                  <am3d:spPr>
                    <a:xfrm>
                      <a:off x="0" y="0"/>
                      <a:ext cx="2461206" cy="1307903"/>
                    </a:xfrm>
                    <a:prstGeom prst="rect">
                      <a:avLst/>
                    </a:prstGeom>
                  </am3d:spPr>
                  <am3d:camera>
                    <am3d:pos x="0" y="0" z="65422519"/>
                    <am3d:up dx="0" dy="36000000" dz="0"/>
                    <am3d:lookAt x="0" y="0" z="0"/>
                    <am3d:perspective fov="2700000"/>
                  </am3d:camera>
                  <am3d:trans>
                    <am3d:meterPerModelUnit n="3145800" d="1000000"/>
                    <am3d:preTrans dx="-543" dy="-12469323" dz="2456955"/>
                    <am3d:scale>
                      <am3d:sx n="1000000" d="1000000"/>
                      <am3d:sy n="1000000" d="1000000"/>
                      <am3d:sz n="1000000" d="1000000"/>
                    </am3d:scale>
                    <am3d:rot/>
                    <am3d:postTrans dx="0" dy="0" dz="0"/>
                  </am3d:trans>
                  <am3d:raster rName="Office3DRenderer" rVer="16.0.8326">
                    <am3d:blip r:embed="rId4"/>
                  </am3d:raster>
                  <am3d:objViewport viewportSz="23188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Laptop Computer">
                <a:extLst>
                  <a:ext uri="{FF2B5EF4-FFF2-40B4-BE49-F238E27FC236}">
                    <a16:creationId xmlns:a16="http://schemas.microsoft.com/office/drawing/2014/main" id="{090259EC-17D5-B58C-0572-3FABD439D5FF}"/>
                  </a:ext>
                </a:extLst>
              </p:cNvPr>
              <p:cNvPicPr>
                <a:picLocks noGrp="1" noRot="1" noChangeAspect="1" noMove="1" noResize="1" noEditPoints="1" noAdjustHandles="1" noChangeArrowheads="1" noChangeShapeType="1" noCrop="1"/>
              </p:cNvPicPr>
              <p:nvPr/>
            </p:nvPicPr>
            <p:blipFill>
              <a:blip r:embed="rId4"/>
              <a:stretch>
                <a:fillRect/>
              </a:stretch>
            </p:blipFill>
            <p:spPr>
              <a:xfrm>
                <a:off x="5334000" y="4947355"/>
                <a:ext cx="2461206" cy="1307903"/>
              </a:xfrm>
              <a:prstGeom prst="rect">
                <a:avLst/>
              </a:prstGeom>
            </p:spPr>
          </p:pic>
        </mc:Fallback>
      </mc:AlternateContent>
    </p:spTree>
    <p:extLst>
      <p:ext uri="{BB962C8B-B14F-4D97-AF65-F5344CB8AC3E}">
        <p14:creationId xmlns:p14="http://schemas.microsoft.com/office/powerpoint/2010/main" val="4252835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BF3E-2EA9-9935-3181-779A8088FCC3}"/>
              </a:ext>
            </a:extLst>
          </p:cNvPr>
          <p:cNvSpPr>
            <a:spLocks noGrp="1"/>
          </p:cNvSpPr>
          <p:nvPr>
            <p:ph type="ctrTitle"/>
          </p:nvPr>
        </p:nvSpPr>
        <p:spPr>
          <a:xfrm>
            <a:off x="2286000" y="1676400"/>
            <a:ext cx="6172200" cy="3342162"/>
          </a:xfrm>
        </p:spPr>
        <p:txBody>
          <a:bodyPr>
            <a:normAutofit fontScale="90000"/>
          </a:bodyPr>
          <a:lstStyle/>
          <a:p>
            <a:br>
              <a:rPr lang="en-US" dirty="0"/>
            </a:br>
            <a:br>
              <a:rPr lang="en-US" dirty="0"/>
            </a:br>
            <a:br>
              <a:rPr lang="en-US" dirty="0"/>
            </a:br>
            <a:r>
              <a:rPr lang="en-US" sz="4400" dirty="0"/>
              <a:t>Agenda Pitfalls</a:t>
            </a:r>
            <a:br>
              <a:rPr lang="en-US" dirty="0"/>
            </a:b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A55FD1CA-72AF-952D-D928-512037FC1642}"/>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C889FE7C-6D9A-D721-A800-4FEE4E4A43C6}"/>
              </a:ext>
            </a:extLst>
          </p:cNvPr>
          <p:cNvSpPr>
            <a:spLocks noGrp="1"/>
          </p:cNvSpPr>
          <p:nvPr>
            <p:ph type="sldNum" sz="quarter" idx="12"/>
          </p:nvPr>
        </p:nvSpPr>
        <p:spPr/>
        <p:txBody>
          <a:bodyPr/>
          <a:lstStyle/>
          <a:p>
            <a:fld id="{906BEE08-FFC0-447F-8ADF-126BA35B6C0E}" type="slidenum">
              <a:rPr lang="en-US" smtClean="0"/>
              <a:t>57</a:t>
            </a:fld>
            <a:endParaRPr lang="en-US" dirty="0"/>
          </a:p>
        </p:txBody>
      </p:sp>
      <mc:AlternateContent xmlns:mc="http://schemas.openxmlformats.org/markup-compatibility/2006">
        <mc:Choice xmlns:am3d="http://schemas.microsoft.com/office/drawing/2017/model3d" Requires="am3d">
          <p:graphicFrame>
            <p:nvGraphicFramePr>
              <p:cNvPr id="5" name="3D Model 4" descr="Traffic Cone">
                <a:extLst>
                  <a:ext uri="{FF2B5EF4-FFF2-40B4-BE49-F238E27FC236}">
                    <a16:creationId xmlns:a16="http://schemas.microsoft.com/office/drawing/2014/main" id="{79AB497B-B6B3-E794-76B1-95033AB5AF45}"/>
                  </a:ext>
                </a:extLst>
              </p:cNvPr>
              <p:cNvGraphicFramePr>
                <a:graphicFrameLocks noChangeAspect="1"/>
              </p:cNvGraphicFramePr>
              <p:nvPr>
                <p:extLst>
                  <p:ext uri="{D42A27DB-BD31-4B8C-83A1-F6EECF244321}">
                    <p14:modId xmlns:p14="http://schemas.microsoft.com/office/powerpoint/2010/main" val="3899477216"/>
                  </p:ext>
                </p:extLst>
              </p:nvPr>
            </p:nvGraphicFramePr>
            <p:xfrm>
              <a:off x="3962400" y="3200400"/>
              <a:ext cx="1890790" cy="2745921"/>
            </p:xfrm>
            <a:graphic>
              <a:graphicData uri="http://schemas.microsoft.com/office/drawing/2017/model3d">
                <am3d:model3d r:embed="rId2">
                  <am3d:spPr>
                    <a:xfrm>
                      <a:off x="0" y="0"/>
                      <a:ext cx="1890790" cy="2745921"/>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2519906" ay="3025276" az="2085518"/>
                    <am3d:postTrans dx="0" dy="0" dz="0"/>
                  </am3d:trans>
                  <am3d:raster rName="Office3DRenderer" rVer="16.0.8326">
                    <am3d:blip r:embed="rId3"/>
                  </am3d:raster>
                  <am3d:objViewport viewportSz="28599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Traffic Cone">
                <a:extLst>
                  <a:ext uri="{FF2B5EF4-FFF2-40B4-BE49-F238E27FC236}">
                    <a16:creationId xmlns:a16="http://schemas.microsoft.com/office/drawing/2014/main" id="{79AB497B-B6B3-E794-76B1-95033AB5AF45}"/>
                  </a:ext>
                </a:extLst>
              </p:cNvPr>
              <p:cNvPicPr>
                <a:picLocks noGrp="1" noRot="1" noChangeAspect="1" noMove="1" noResize="1" noEditPoints="1" noAdjustHandles="1" noChangeArrowheads="1" noChangeShapeType="1" noCrop="1"/>
              </p:cNvPicPr>
              <p:nvPr/>
            </p:nvPicPr>
            <p:blipFill>
              <a:blip r:embed="rId3"/>
              <a:stretch>
                <a:fillRect/>
              </a:stretch>
            </p:blipFill>
            <p:spPr>
              <a:xfrm>
                <a:off x="3962400" y="3200400"/>
                <a:ext cx="1890790" cy="2745921"/>
              </a:xfrm>
              <a:prstGeom prst="rect">
                <a:avLst/>
              </a:prstGeom>
            </p:spPr>
          </p:pic>
        </mc:Fallback>
      </mc:AlternateContent>
    </p:spTree>
    <p:extLst>
      <p:ext uri="{BB962C8B-B14F-4D97-AF65-F5344CB8AC3E}">
        <p14:creationId xmlns:p14="http://schemas.microsoft.com/office/powerpoint/2010/main" val="1344992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2255-3A32-3874-E2E3-FB2C4CDFB21C}"/>
              </a:ext>
            </a:extLst>
          </p:cNvPr>
          <p:cNvSpPr>
            <a:spLocks noGrp="1"/>
          </p:cNvSpPr>
          <p:nvPr>
            <p:ph type="title"/>
          </p:nvPr>
        </p:nvSpPr>
        <p:spPr/>
        <p:txBody>
          <a:bodyPr/>
          <a:lstStyle/>
          <a:p>
            <a:r>
              <a:rPr lang="en-US" dirty="0"/>
              <a:t>Section 2.02(c)	</a:t>
            </a:r>
          </a:p>
        </p:txBody>
      </p:sp>
      <p:sp>
        <p:nvSpPr>
          <p:cNvPr id="3" name="Content Placeholder 2">
            <a:extLst>
              <a:ext uri="{FF2B5EF4-FFF2-40B4-BE49-F238E27FC236}">
                <a16:creationId xmlns:a16="http://schemas.microsoft.com/office/drawing/2014/main" id="{75D40FA2-E3C7-55FC-4C2C-7ADC08226D58}"/>
              </a:ext>
            </a:extLst>
          </p:cNvPr>
          <p:cNvSpPr>
            <a:spLocks noGrp="1"/>
          </p:cNvSpPr>
          <p:nvPr>
            <p:ph sz="quarter" idx="1"/>
          </p:nvPr>
        </p:nvSpPr>
        <p:spPr/>
        <p:txBody>
          <a:bodyPr/>
          <a:lstStyle/>
          <a:p>
            <a:r>
              <a:rPr lang="en-US" dirty="0"/>
              <a:t>“[a]ny agenda required under this Section shall set forth the </a:t>
            </a:r>
            <a:r>
              <a:rPr lang="en-US" dirty="0">
                <a:solidFill>
                  <a:srgbClr val="FF0000"/>
                </a:solidFill>
              </a:rPr>
              <a:t>general subject matter </a:t>
            </a:r>
            <a:r>
              <a:rPr lang="en-US" dirty="0"/>
              <a:t>of any resolution or ordinance that will be the subject of final action at the meeting.”</a:t>
            </a:r>
          </a:p>
          <a:p>
            <a:endParaRPr lang="en-US" dirty="0"/>
          </a:p>
          <a:p>
            <a:r>
              <a:rPr lang="en-US" dirty="0"/>
              <a:t>The public should be informed about what the board will be voting on by reading the agenda</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B5E1987-52F6-C946-F2E8-E6C542AD2996}"/>
              </a:ext>
            </a:extLst>
          </p:cNvPr>
          <p:cNvSpPr>
            <a:spLocks noGrp="1"/>
          </p:cNvSpPr>
          <p:nvPr>
            <p:ph type="sldNum" sz="quarter" idx="15"/>
          </p:nvPr>
        </p:nvSpPr>
        <p:spPr/>
        <p:txBody>
          <a:bodyPr/>
          <a:lstStyle/>
          <a:p>
            <a:fld id="{906BEE08-FFC0-447F-8ADF-126BA35B6C0E}" type="slidenum">
              <a:rPr lang="en-US" smtClean="0"/>
              <a:t>58</a:t>
            </a:fld>
            <a:endParaRPr lang="en-US" dirty="0"/>
          </a:p>
        </p:txBody>
      </p:sp>
      <p:pic>
        <p:nvPicPr>
          <p:cNvPr id="8" name="Graphic 7" descr="Document">
            <a:extLst>
              <a:ext uri="{FF2B5EF4-FFF2-40B4-BE49-F238E27FC236}">
                <a16:creationId xmlns:a16="http://schemas.microsoft.com/office/drawing/2014/main" id="{A1E7C084-6F6E-06C6-697B-513D86A540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9000" y="4578858"/>
            <a:ext cx="1676400" cy="1676400"/>
          </a:xfrm>
          <a:prstGeom prst="rect">
            <a:avLst/>
          </a:prstGeom>
        </p:spPr>
      </p:pic>
    </p:spTree>
    <p:extLst>
      <p:ext uri="{BB962C8B-B14F-4D97-AF65-F5344CB8AC3E}">
        <p14:creationId xmlns:p14="http://schemas.microsoft.com/office/powerpoint/2010/main" val="2076196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7C32-1B2F-7D3E-C6E7-B9161E226864}"/>
              </a:ext>
            </a:extLst>
          </p:cNvPr>
          <p:cNvSpPr>
            <a:spLocks noGrp="1"/>
          </p:cNvSpPr>
          <p:nvPr>
            <p:ph type="title"/>
          </p:nvPr>
        </p:nvSpPr>
        <p:spPr/>
        <p:txBody>
          <a:bodyPr/>
          <a:lstStyle/>
          <a:p>
            <a:r>
              <a:rPr lang="en-US" dirty="0"/>
              <a:t>Agenda items should be substantive		</a:t>
            </a:r>
          </a:p>
        </p:txBody>
      </p:sp>
      <p:sp>
        <p:nvSpPr>
          <p:cNvPr id="3" name="Content Placeholder 2">
            <a:extLst>
              <a:ext uri="{FF2B5EF4-FFF2-40B4-BE49-F238E27FC236}">
                <a16:creationId xmlns:a16="http://schemas.microsoft.com/office/drawing/2014/main" id="{D5F4A386-C00C-AC2F-FAEB-A8E8AD7D2EE5}"/>
              </a:ext>
            </a:extLst>
          </p:cNvPr>
          <p:cNvSpPr>
            <a:spLocks noGrp="1"/>
          </p:cNvSpPr>
          <p:nvPr>
            <p:ph sz="quarter" idx="1"/>
          </p:nvPr>
        </p:nvSpPr>
        <p:spPr/>
        <p:txBody>
          <a:bodyPr/>
          <a:lstStyle/>
          <a:p>
            <a:r>
              <a:rPr lang="en-US" dirty="0"/>
              <a:t>2023 PAC 74927</a:t>
            </a:r>
          </a:p>
          <a:p>
            <a:endParaRPr lang="en-US" dirty="0"/>
          </a:p>
          <a:p>
            <a:r>
              <a:rPr lang="en-US" dirty="0"/>
              <a:t>Board votes to approve a severance agreement with superintendent--$183K payout</a:t>
            </a:r>
          </a:p>
          <a:p>
            <a:endParaRPr lang="en-US" dirty="0"/>
          </a:p>
          <a:p>
            <a:r>
              <a:rPr lang="en-US" dirty="0"/>
              <a:t>Agenda identifies closed session under employment exemption and states “immediately following closed session, action may take place as a result of a closed session.”</a:t>
            </a:r>
          </a:p>
        </p:txBody>
      </p:sp>
      <p:sp>
        <p:nvSpPr>
          <p:cNvPr id="4" name="Slide Number Placeholder 3">
            <a:extLst>
              <a:ext uri="{FF2B5EF4-FFF2-40B4-BE49-F238E27FC236}">
                <a16:creationId xmlns:a16="http://schemas.microsoft.com/office/drawing/2014/main" id="{4E7972C2-9664-25DB-15E4-5E1E801763A0}"/>
              </a:ext>
            </a:extLst>
          </p:cNvPr>
          <p:cNvSpPr>
            <a:spLocks noGrp="1"/>
          </p:cNvSpPr>
          <p:nvPr>
            <p:ph type="sldNum" sz="quarter" idx="15"/>
          </p:nvPr>
        </p:nvSpPr>
        <p:spPr/>
        <p:txBody>
          <a:bodyPr/>
          <a:lstStyle/>
          <a:p>
            <a:fld id="{906BEE08-FFC0-447F-8ADF-126BA35B6C0E}" type="slidenum">
              <a:rPr lang="en-US" smtClean="0"/>
              <a:t>59</a:t>
            </a:fld>
            <a:endParaRPr lang="en-US" dirty="0"/>
          </a:p>
        </p:txBody>
      </p:sp>
    </p:spTree>
    <p:extLst>
      <p:ext uri="{BB962C8B-B14F-4D97-AF65-F5344CB8AC3E}">
        <p14:creationId xmlns:p14="http://schemas.microsoft.com/office/powerpoint/2010/main" val="292506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Conduct a </a:t>
            </a:r>
            <a:r>
              <a:rPr lang="en-US" b="1" dirty="0">
                <a:solidFill>
                  <a:srgbClr val="7030A0"/>
                </a:solidFill>
              </a:rPr>
              <a:t>reasonable</a:t>
            </a:r>
            <a:r>
              <a:rPr lang="en-US" b="1" dirty="0"/>
              <a:t> search</a:t>
            </a:r>
          </a:p>
        </p:txBody>
      </p:sp>
      <p:sp>
        <p:nvSpPr>
          <p:cNvPr id="3" name="Content Placeholder 2"/>
          <p:cNvSpPr>
            <a:spLocks noGrp="1"/>
          </p:cNvSpPr>
          <p:nvPr>
            <p:ph sz="quarter" idx="1"/>
          </p:nvPr>
        </p:nvSpPr>
        <p:spPr>
          <a:xfrm>
            <a:off x="457200" y="1745742"/>
            <a:ext cx="7467600" cy="4728210"/>
          </a:xfrm>
        </p:spPr>
        <p:txBody>
          <a:bodyPr>
            <a:normAutofit/>
          </a:bodyPr>
          <a:lstStyle/>
          <a:p>
            <a:r>
              <a:rPr lang="en-US" dirty="0"/>
              <a:t>What department has the records?</a:t>
            </a:r>
          </a:p>
          <a:p>
            <a:endParaRPr lang="en-US" dirty="0"/>
          </a:p>
          <a:p>
            <a:r>
              <a:rPr lang="en-US" dirty="0"/>
              <a:t>Don’t forget electronic records</a:t>
            </a:r>
          </a:p>
          <a:p>
            <a:endParaRPr lang="en-US" dirty="0"/>
          </a:p>
          <a:p>
            <a:r>
              <a:rPr lang="en-US" dirty="0"/>
              <a:t>You actually have to review the records</a:t>
            </a:r>
          </a:p>
          <a:p>
            <a:endParaRPr lang="en-US" dirty="0"/>
          </a:p>
          <a:p>
            <a:r>
              <a:rPr lang="en-US" dirty="0"/>
              <a:t>Examine what’s in them to determine what’s exempt</a:t>
            </a:r>
          </a:p>
          <a:p>
            <a:endParaRPr lang="en-US" dirty="0"/>
          </a:p>
          <a:p>
            <a:r>
              <a:rPr lang="en-US" dirty="0"/>
              <a:t>Redact if necessary</a:t>
            </a:r>
          </a:p>
        </p:txBody>
      </p:sp>
      <p:sp>
        <p:nvSpPr>
          <p:cNvPr id="4" name="Slide Number Placeholder 3"/>
          <p:cNvSpPr>
            <a:spLocks noGrp="1"/>
          </p:cNvSpPr>
          <p:nvPr>
            <p:ph type="sldNum" sz="quarter" idx="15"/>
          </p:nvPr>
        </p:nvSpPr>
        <p:spPr/>
        <p:txBody>
          <a:bodyPr/>
          <a:lstStyle/>
          <a:p>
            <a:fld id="{906BEE08-FFC0-447F-8ADF-126BA35B6C0E}" type="slidenum">
              <a:rPr lang="en-US" smtClean="0"/>
              <a:t>6</a:t>
            </a:fld>
            <a:endParaRPr lang="en-US" dirty="0"/>
          </a:p>
        </p:txBody>
      </p:sp>
      <p:pic>
        <p:nvPicPr>
          <p:cNvPr id="6" name="Graphic 5" descr="Magnifying glass">
            <a:extLst>
              <a:ext uri="{FF2B5EF4-FFF2-40B4-BE49-F238E27FC236}">
                <a16:creationId xmlns:a16="http://schemas.microsoft.com/office/drawing/2014/main" id="{1F05B8D5-E2A0-B40B-1934-A1636EE025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0400" y="602742"/>
            <a:ext cx="1295400" cy="1295400"/>
          </a:xfrm>
          <a:prstGeom prst="rect">
            <a:avLst/>
          </a:prstGeom>
        </p:spPr>
      </p:pic>
    </p:spTree>
    <p:extLst>
      <p:ext uri="{BB962C8B-B14F-4D97-AF65-F5344CB8AC3E}">
        <p14:creationId xmlns:p14="http://schemas.microsoft.com/office/powerpoint/2010/main" val="154439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529-6251-62B6-FB49-9F30B0238DB4}"/>
              </a:ext>
            </a:extLst>
          </p:cNvPr>
          <p:cNvSpPr>
            <a:spLocks noGrp="1"/>
          </p:cNvSpPr>
          <p:nvPr>
            <p:ph type="title"/>
          </p:nvPr>
        </p:nvSpPr>
        <p:spPr>
          <a:xfrm>
            <a:off x="533400" y="-1143000"/>
            <a:ext cx="7467600" cy="1143000"/>
          </a:xfrm>
        </p:spPr>
        <p:txBody>
          <a:bodyPr/>
          <a:lstStyle/>
          <a:p>
            <a:endParaRPr lang="en-US" dirty="0"/>
          </a:p>
        </p:txBody>
      </p:sp>
      <p:sp>
        <p:nvSpPr>
          <p:cNvPr id="3" name="Content Placeholder 2">
            <a:extLst>
              <a:ext uri="{FF2B5EF4-FFF2-40B4-BE49-F238E27FC236}">
                <a16:creationId xmlns:a16="http://schemas.microsoft.com/office/drawing/2014/main" id="{96F7B526-D04D-9D28-2866-AD27FF18A7EC}"/>
              </a:ext>
            </a:extLst>
          </p:cNvPr>
          <p:cNvSpPr>
            <a:spLocks noGrp="1"/>
          </p:cNvSpPr>
          <p:nvPr>
            <p:ph sz="quarter" idx="1"/>
          </p:nvPr>
        </p:nvSpPr>
        <p:spPr>
          <a:xfrm>
            <a:off x="457200" y="381000"/>
            <a:ext cx="7467600" cy="6092952"/>
          </a:xfrm>
        </p:spPr>
        <p:txBody>
          <a:bodyPr/>
          <a:lstStyle/>
          <a:p>
            <a:r>
              <a:rPr lang="en-US" dirty="0"/>
              <a:t>PAC says that this agenda item violates the OMA</a:t>
            </a:r>
          </a:p>
          <a:p>
            <a:endParaRPr lang="en-US" dirty="0"/>
          </a:p>
          <a:p>
            <a:r>
              <a:rPr lang="en-US" dirty="0"/>
              <a:t>“A member of the public who read the Board’s September 15, 2022, meeting agenda would have had no indication that the Board would vote on a severance agreement with a high level administrator.”</a:t>
            </a:r>
          </a:p>
          <a:p>
            <a:endParaRPr lang="en-US" dirty="0"/>
          </a:p>
          <a:p>
            <a:r>
              <a:rPr lang="en-US" dirty="0"/>
              <a:t>The people have the right to be informed as to the conduct of their business</a:t>
            </a:r>
          </a:p>
          <a:p>
            <a:endParaRPr lang="en-US" dirty="0"/>
          </a:p>
          <a:p>
            <a:r>
              <a:rPr lang="en-US" dirty="0"/>
              <a:t>PAC directs Board to vote again after proper agenda is posted</a:t>
            </a:r>
          </a:p>
        </p:txBody>
      </p:sp>
      <p:sp>
        <p:nvSpPr>
          <p:cNvPr id="4" name="Slide Number Placeholder 3">
            <a:extLst>
              <a:ext uri="{FF2B5EF4-FFF2-40B4-BE49-F238E27FC236}">
                <a16:creationId xmlns:a16="http://schemas.microsoft.com/office/drawing/2014/main" id="{A881ADAB-6E33-8A09-ECBB-C37DC5CE704E}"/>
              </a:ext>
            </a:extLst>
          </p:cNvPr>
          <p:cNvSpPr>
            <a:spLocks noGrp="1"/>
          </p:cNvSpPr>
          <p:nvPr>
            <p:ph type="sldNum" sz="quarter" idx="15"/>
          </p:nvPr>
        </p:nvSpPr>
        <p:spPr/>
        <p:txBody>
          <a:bodyPr/>
          <a:lstStyle/>
          <a:p>
            <a:fld id="{906BEE08-FFC0-447F-8ADF-126BA35B6C0E}" type="slidenum">
              <a:rPr lang="en-US" smtClean="0"/>
              <a:t>60</a:t>
            </a:fld>
            <a:endParaRPr lang="en-US" dirty="0"/>
          </a:p>
        </p:txBody>
      </p:sp>
    </p:spTree>
    <p:extLst>
      <p:ext uri="{BB962C8B-B14F-4D97-AF65-F5344CB8AC3E}">
        <p14:creationId xmlns:p14="http://schemas.microsoft.com/office/powerpoint/2010/main" val="780368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76D2-C362-F59E-42E4-69788E8B303D}"/>
              </a:ext>
            </a:extLst>
          </p:cNvPr>
          <p:cNvSpPr>
            <a:spLocks noGrp="1"/>
          </p:cNvSpPr>
          <p:nvPr>
            <p:ph type="title"/>
          </p:nvPr>
        </p:nvSpPr>
        <p:spPr/>
        <p:txBody>
          <a:bodyPr/>
          <a:lstStyle/>
          <a:p>
            <a:r>
              <a:rPr lang="en-US" dirty="0"/>
              <a:t>Slightly better, but still not good enough…</a:t>
            </a:r>
          </a:p>
        </p:txBody>
      </p:sp>
      <p:sp>
        <p:nvSpPr>
          <p:cNvPr id="3" name="Content Placeholder 2">
            <a:extLst>
              <a:ext uri="{FF2B5EF4-FFF2-40B4-BE49-F238E27FC236}">
                <a16:creationId xmlns:a16="http://schemas.microsoft.com/office/drawing/2014/main" id="{A66AEFAF-2EFE-C66C-7705-57D98A85CC3C}"/>
              </a:ext>
            </a:extLst>
          </p:cNvPr>
          <p:cNvSpPr>
            <a:spLocks noGrp="1"/>
          </p:cNvSpPr>
          <p:nvPr>
            <p:ph sz="quarter" idx="1"/>
          </p:nvPr>
        </p:nvSpPr>
        <p:spPr/>
        <p:txBody>
          <a:bodyPr/>
          <a:lstStyle/>
          <a:p>
            <a:r>
              <a:rPr lang="en-US" dirty="0"/>
              <a:t>PAC 2022 PAC 71237</a:t>
            </a:r>
          </a:p>
          <a:p>
            <a:endParaRPr lang="en-US" dirty="0"/>
          </a:p>
          <a:p>
            <a:r>
              <a:rPr lang="en-US" dirty="0"/>
              <a:t>Agenda lists: “farming options for County farm.”</a:t>
            </a:r>
          </a:p>
          <a:p>
            <a:endParaRPr lang="en-US" dirty="0"/>
          </a:p>
          <a:p>
            <a:r>
              <a:rPr lang="en-US" dirty="0"/>
              <a:t>Board votes to (1) buy crop insurance; and (2) borrow money for crop expenses</a:t>
            </a:r>
          </a:p>
          <a:p>
            <a:endParaRPr lang="en-US" dirty="0"/>
          </a:p>
          <a:p>
            <a:r>
              <a:rPr lang="en-US" dirty="0"/>
              <a:t>PAC finds that agenda did not provide info about general subject matter of final action</a:t>
            </a:r>
          </a:p>
        </p:txBody>
      </p:sp>
      <p:sp>
        <p:nvSpPr>
          <p:cNvPr id="4" name="Slide Number Placeholder 3">
            <a:extLst>
              <a:ext uri="{FF2B5EF4-FFF2-40B4-BE49-F238E27FC236}">
                <a16:creationId xmlns:a16="http://schemas.microsoft.com/office/drawing/2014/main" id="{53D45353-7ED6-ABC6-C3C1-FC0578A80E16}"/>
              </a:ext>
            </a:extLst>
          </p:cNvPr>
          <p:cNvSpPr>
            <a:spLocks noGrp="1"/>
          </p:cNvSpPr>
          <p:nvPr>
            <p:ph type="sldNum" sz="quarter" idx="15"/>
          </p:nvPr>
        </p:nvSpPr>
        <p:spPr/>
        <p:txBody>
          <a:bodyPr/>
          <a:lstStyle/>
          <a:p>
            <a:fld id="{906BEE08-FFC0-447F-8ADF-126BA35B6C0E}" type="slidenum">
              <a:rPr lang="en-US" smtClean="0"/>
              <a:t>61</a:t>
            </a:fld>
            <a:endParaRPr lang="en-US" dirty="0"/>
          </a:p>
        </p:txBody>
      </p:sp>
      <mc:AlternateContent xmlns:mc="http://schemas.openxmlformats.org/markup-compatibility/2006">
        <mc:Choice xmlns:am3d="http://schemas.microsoft.com/office/drawing/2017/model3d" Requires="am3d">
          <p:graphicFrame>
            <p:nvGraphicFramePr>
              <p:cNvPr id="5" name="3D Model 4" descr="Red Barn">
                <a:extLst>
                  <a:ext uri="{FF2B5EF4-FFF2-40B4-BE49-F238E27FC236}">
                    <a16:creationId xmlns:a16="http://schemas.microsoft.com/office/drawing/2014/main" id="{B3A83C99-581B-C41E-05FF-4107A6A1EC3E}"/>
                  </a:ext>
                </a:extLst>
              </p:cNvPr>
              <p:cNvGraphicFramePr/>
              <p:nvPr>
                <p:extLst>
                  <p:ext uri="{D42A27DB-BD31-4B8C-83A1-F6EECF244321}">
                    <p14:modId xmlns:p14="http://schemas.microsoft.com/office/powerpoint/2010/main" val="509458504"/>
                  </p:ext>
                </p:extLst>
              </p:nvPr>
            </p:nvGraphicFramePr>
            <p:xfrm>
              <a:off x="4572000" y="822692"/>
              <a:ext cx="1140705" cy="1781897"/>
            </p:xfrm>
            <a:graphic>
              <a:graphicData uri="http://schemas.microsoft.com/office/drawing/2017/model3d">
                <am3d:model3d r:embed="rId2">
                  <am3d:spPr>
                    <a:xfrm>
                      <a:off x="0" y="0"/>
                      <a:ext cx="1140705" cy="1781897"/>
                    </a:xfrm>
                    <a:prstGeom prst="rect">
                      <a:avLst/>
                    </a:prstGeom>
                  </am3d:spPr>
                  <am3d:camera>
                    <am3d:pos x="0" y="0" z="68954774"/>
                    <am3d:up dx="0" dy="36000000" dz="0"/>
                    <am3d:lookAt x="0" y="0" z="0"/>
                    <am3d:perspective fov="2700000"/>
                  </am3d:camera>
                  <am3d:trans>
                    <am3d:meterPerModelUnit n="249560" d="1000000"/>
                    <am3d:preTrans dx="0" dy="-13449457" dz="-1"/>
                    <am3d:scale>
                      <am3d:sx n="1000000" d="1000000"/>
                      <am3d:sy n="1000000" d="1000000"/>
                      <am3d:sz n="1000000" d="1000000"/>
                    </am3d:scale>
                    <am3d:rot/>
                    <am3d:postTrans dx="0" dy="0" dz="0"/>
                  </am3d:trans>
                  <am3d:raster rName="Office3DRenderer" rVer="16.0.8326">
                    <am3d:blip r:embed="rId3"/>
                  </am3d:raster>
                  <am3d:objViewport viewportSz="17397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Red Barn">
                <a:extLst>
                  <a:ext uri="{FF2B5EF4-FFF2-40B4-BE49-F238E27FC236}">
                    <a16:creationId xmlns:a16="http://schemas.microsoft.com/office/drawing/2014/main" id="{B3A83C99-581B-C41E-05FF-4107A6A1EC3E}"/>
                  </a:ext>
                </a:extLst>
              </p:cNvPr>
              <p:cNvPicPr>
                <a:picLocks noGrp="1" noRot="1" noChangeAspect="1" noMove="1" noResize="1" noEditPoints="1" noAdjustHandles="1" noChangeArrowheads="1" noChangeShapeType="1" noCrop="1"/>
              </p:cNvPicPr>
              <p:nvPr/>
            </p:nvPicPr>
            <p:blipFill>
              <a:blip r:embed="rId3"/>
              <a:stretch>
                <a:fillRect/>
              </a:stretch>
            </p:blipFill>
            <p:spPr>
              <a:xfrm>
                <a:off x="4572000" y="822692"/>
                <a:ext cx="1140705" cy="1781897"/>
              </a:xfrm>
              <a:prstGeom prst="rect">
                <a:avLst/>
              </a:prstGeom>
            </p:spPr>
          </p:pic>
        </mc:Fallback>
      </mc:AlternateContent>
    </p:spTree>
    <p:extLst>
      <p:ext uri="{BB962C8B-B14F-4D97-AF65-F5344CB8AC3E}">
        <p14:creationId xmlns:p14="http://schemas.microsoft.com/office/powerpoint/2010/main" val="962904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C67-C2C1-F8BB-42FB-8518419F627C}"/>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69A5FD7D-4997-1F00-40FF-A76F0D4DBA95}"/>
              </a:ext>
            </a:extLst>
          </p:cNvPr>
          <p:cNvSpPr>
            <a:spLocks noGrp="1"/>
          </p:cNvSpPr>
          <p:nvPr>
            <p:ph sz="quarter" idx="1"/>
          </p:nvPr>
        </p:nvSpPr>
        <p:spPr/>
        <p:txBody>
          <a:bodyPr/>
          <a:lstStyle/>
          <a:p>
            <a:r>
              <a:rPr lang="en-US" dirty="0"/>
              <a:t>Plan for what board will vote on</a:t>
            </a:r>
          </a:p>
          <a:p>
            <a:endParaRPr lang="en-US" dirty="0"/>
          </a:p>
          <a:p>
            <a:r>
              <a:rPr lang="en-US" dirty="0"/>
              <a:t>Make sure every vote is listed on the agenda</a:t>
            </a:r>
          </a:p>
          <a:p>
            <a:endParaRPr lang="en-US" dirty="0"/>
          </a:p>
          <a:p>
            <a:r>
              <a:rPr lang="en-US" dirty="0"/>
              <a:t>Make sure a member of the public—with no prior knowledge of board business—can look at agenda and understand what issues will be voted on</a:t>
            </a:r>
          </a:p>
        </p:txBody>
      </p:sp>
      <p:sp>
        <p:nvSpPr>
          <p:cNvPr id="4" name="Slide Number Placeholder 3">
            <a:extLst>
              <a:ext uri="{FF2B5EF4-FFF2-40B4-BE49-F238E27FC236}">
                <a16:creationId xmlns:a16="http://schemas.microsoft.com/office/drawing/2014/main" id="{8BDFD500-A5EC-9271-3429-AD2B9258BF14}"/>
              </a:ext>
            </a:extLst>
          </p:cNvPr>
          <p:cNvSpPr>
            <a:spLocks noGrp="1"/>
          </p:cNvSpPr>
          <p:nvPr>
            <p:ph type="sldNum" sz="quarter" idx="15"/>
          </p:nvPr>
        </p:nvSpPr>
        <p:spPr/>
        <p:txBody>
          <a:bodyPr/>
          <a:lstStyle/>
          <a:p>
            <a:fld id="{906BEE08-FFC0-447F-8ADF-126BA35B6C0E}" type="slidenum">
              <a:rPr lang="en-US" smtClean="0"/>
              <a:t>62</a:t>
            </a:fld>
            <a:endParaRPr lang="en-US" dirty="0"/>
          </a:p>
        </p:txBody>
      </p:sp>
    </p:spTree>
    <p:extLst>
      <p:ext uri="{BB962C8B-B14F-4D97-AF65-F5344CB8AC3E}">
        <p14:creationId xmlns:p14="http://schemas.microsoft.com/office/powerpoint/2010/main" val="983879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83BA-CF07-3973-E31C-0939248C5332}"/>
              </a:ext>
            </a:extLst>
          </p:cNvPr>
          <p:cNvSpPr>
            <a:spLocks noGrp="1"/>
          </p:cNvSpPr>
          <p:nvPr>
            <p:ph type="ctrTitle"/>
          </p:nvPr>
        </p:nvSpPr>
        <p:spPr/>
        <p:txBody>
          <a:bodyPr>
            <a:normAutofit fontScale="90000"/>
          </a:bodyPr>
          <a:lstStyle/>
          <a:p>
            <a:r>
              <a:rPr lang="en-US" sz="4400" dirty="0"/>
              <a:t>Improper meeting</a:t>
            </a:r>
            <a:br>
              <a:rPr lang="en-US" sz="4400" dirty="0"/>
            </a:b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36D0B6BF-5C10-CAA1-7211-195FF10DD499}"/>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700E9DA1-C676-C135-05A7-224176E1DCA4}"/>
              </a:ext>
            </a:extLst>
          </p:cNvPr>
          <p:cNvSpPr>
            <a:spLocks noGrp="1"/>
          </p:cNvSpPr>
          <p:nvPr>
            <p:ph type="sldNum" sz="quarter" idx="12"/>
          </p:nvPr>
        </p:nvSpPr>
        <p:spPr/>
        <p:txBody>
          <a:bodyPr/>
          <a:lstStyle/>
          <a:p>
            <a:fld id="{906BEE08-FFC0-447F-8ADF-126BA35B6C0E}" type="slidenum">
              <a:rPr lang="en-US" smtClean="0"/>
              <a:t>63</a:t>
            </a:fld>
            <a:endParaRPr lang="en-US" dirty="0"/>
          </a:p>
        </p:txBody>
      </p:sp>
    </p:spTree>
    <p:extLst>
      <p:ext uri="{BB962C8B-B14F-4D97-AF65-F5344CB8AC3E}">
        <p14:creationId xmlns:p14="http://schemas.microsoft.com/office/powerpoint/2010/main" val="1136537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ECD1-643C-49FA-18C5-60CAFAFA7587}"/>
              </a:ext>
            </a:extLst>
          </p:cNvPr>
          <p:cNvSpPr>
            <a:spLocks noGrp="1"/>
          </p:cNvSpPr>
          <p:nvPr>
            <p:ph type="title"/>
          </p:nvPr>
        </p:nvSpPr>
        <p:spPr/>
        <p:txBody>
          <a:bodyPr/>
          <a:lstStyle/>
          <a:p>
            <a:r>
              <a:rPr lang="en-US" dirty="0"/>
              <a:t>Meeting definition</a:t>
            </a:r>
          </a:p>
        </p:txBody>
      </p:sp>
      <p:sp>
        <p:nvSpPr>
          <p:cNvPr id="3" name="Content Placeholder 2">
            <a:extLst>
              <a:ext uri="{FF2B5EF4-FFF2-40B4-BE49-F238E27FC236}">
                <a16:creationId xmlns:a16="http://schemas.microsoft.com/office/drawing/2014/main" id="{20F3D1D4-D034-8FF0-46E4-9794310B28C8}"/>
              </a:ext>
            </a:extLst>
          </p:cNvPr>
          <p:cNvSpPr>
            <a:spLocks noGrp="1"/>
          </p:cNvSpPr>
          <p:nvPr>
            <p:ph sz="quarter" idx="1"/>
          </p:nvPr>
        </p:nvSpPr>
        <p:spPr/>
        <p:txBody>
          <a:bodyPr/>
          <a:lstStyle/>
          <a:p>
            <a:r>
              <a:rPr lang="en-US" dirty="0"/>
              <a:t>Section 1.02</a:t>
            </a:r>
          </a:p>
          <a:p>
            <a:endParaRPr lang="en-US" dirty="0"/>
          </a:p>
          <a:p>
            <a:pPr lvl="1"/>
            <a:r>
              <a:rPr lang="en-US" dirty="0"/>
              <a:t>Meeting means any gathering, whether in person or by video or audio conference, telephone call, electronic means (such as, without limitation, electronic mail, electronic chat, and instant messaging), or other means of </a:t>
            </a:r>
            <a:r>
              <a:rPr lang="en-US" dirty="0">
                <a:solidFill>
                  <a:srgbClr val="FF0000"/>
                </a:solidFill>
              </a:rPr>
              <a:t>contemporaneous interactive communication</a:t>
            </a:r>
            <a:r>
              <a:rPr lang="en-US" dirty="0"/>
              <a:t>, of </a:t>
            </a:r>
            <a:r>
              <a:rPr lang="en-US" dirty="0">
                <a:solidFill>
                  <a:srgbClr val="0070C0"/>
                </a:solidFill>
              </a:rPr>
              <a:t>a majority of a quorum of the members of a public body </a:t>
            </a:r>
            <a:r>
              <a:rPr lang="en-US" dirty="0"/>
              <a:t>held for the purpose of </a:t>
            </a:r>
            <a:r>
              <a:rPr lang="en-US" dirty="0">
                <a:solidFill>
                  <a:srgbClr val="7030A0"/>
                </a:solidFill>
              </a:rPr>
              <a:t>discussing public business </a:t>
            </a:r>
            <a:r>
              <a:rPr lang="en-US" dirty="0"/>
              <a:t>or, for a 5-member public body, a quorum of the members of a public body held for the purpose of discussing public business.</a:t>
            </a:r>
          </a:p>
        </p:txBody>
      </p:sp>
      <p:sp>
        <p:nvSpPr>
          <p:cNvPr id="4" name="Slide Number Placeholder 3">
            <a:extLst>
              <a:ext uri="{FF2B5EF4-FFF2-40B4-BE49-F238E27FC236}">
                <a16:creationId xmlns:a16="http://schemas.microsoft.com/office/drawing/2014/main" id="{40054FF6-CED9-EFD9-2815-CEFC4C8DA3C3}"/>
              </a:ext>
            </a:extLst>
          </p:cNvPr>
          <p:cNvSpPr>
            <a:spLocks noGrp="1"/>
          </p:cNvSpPr>
          <p:nvPr>
            <p:ph type="sldNum" sz="quarter" idx="15"/>
          </p:nvPr>
        </p:nvSpPr>
        <p:spPr/>
        <p:txBody>
          <a:bodyPr/>
          <a:lstStyle/>
          <a:p>
            <a:fld id="{906BEE08-FFC0-447F-8ADF-126BA35B6C0E}" type="slidenum">
              <a:rPr lang="en-US" smtClean="0"/>
              <a:t>64</a:t>
            </a:fld>
            <a:endParaRPr lang="en-US" dirty="0"/>
          </a:p>
        </p:txBody>
      </p:sp>
    </p:spTree>
    <p:extLst>
      <p:ext uri="{BB962C8B-B14F-4D97-AF65-F5344CB8AC3E}">
        <p14:creationId xmlns:p14="http://schemas.microsoft.com/office/powerpoint/2010/main" val="1099552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381B-6019-0FCE-9383-34B2ACEFBC2D}"/>
              </a:ext>
            </a:extLst>
          </p:cNvPr>
          <p:cNvSpPr>
            <a:spLocks noGrp="1"/>
          </p:cNvSpPr>
          <p:nvPr>
            <p:ph type="title"/>
          </p:nvPr>
        </p:nvSpPr>
        <p:spPr/>
        <p:txBody>
          <a:bodyPr/>
          <a:lstStyle/>
          <a:p>
            <a:r>
              <a:rPr lang="en-US" dirty="0"/>
              <a:t>Meet and Greet violates OMA</a:t>
            </a:r>
          </a:p>
        </p:txBody>
      </p:sp>
      <p:sp>
        <p:nvSpPr>
          <p:cNvPr id="3" name="Content Placeholder 2">
            <a:extLst>
              <a:ext uri="{FF2B5EF4-FFF2-40B4-BE49-F238E27FC236}">
                <a16:creationId xmlns:a16="http://schemas.microsoft.com/office/drawing/2014/main" id="{09683347-0367-8ECD-9444-BD343D9BCD9A}"/>
              </a:ext>
            </a:extLst>
          </p:cNvPr>
          <p:cNvSpPr>
            <a:spLocks noGrp="1"/>
          </p:cNvSpPr>
          <p:nvPr>
            <p:ph sz="quarter" idx="1"/>
          </p:nvPr>
        </p:nvSpPr>
        <p:spPr/>
        <p:txBody>
          <a:bodyPr>
            <a:normAutofit fontScale="92500"/>
          </a:bodyPr>
          <a:lstStyle/>
          <a:p>
            <a:r>
              <a:rPr lang="en-US" dirty="0"/>
              <a:t>Gathering among library staff and some board members</a:t>
            </a:r>
          </a:p>
          <a:p>
            <a:endParaRPr lang="en-US" dirty="0"/>
          </a:p>
          <a:p>
            <a:r>
              <a:rPr lang="en-US" dirty="0"/>
              <a:t>Intended for staff and board to get to know each other</a:t>
            </a:r>
          </a:p>
          <a:p>
            <a:endParaRPr lang="en-US" dirty="0"/>
          </a:p>
          <a:p>
            <a:r>
              <a:rPr lang="en-US" dirty="0"/>
              <a:t>Questions asked and answered about meetings on YouTube, taxes, transparency, etc..</a:t>
            </a:r>
          </a:p>
          <a:p>
            <a:endParaRPr lang="en-US" dirty="0"/>
          </a:p>
          <a:p>
            <a:r>
              <a:rPr lang="en-US" dirty="0"/>
              <a:t>Majority of a quorum participated, public business discussed</a:t>
            </a:r>
          </a:p>
          <a:p>
            <a:endParaRPr lang="en-US" dirty="0"/>
          </a:p>
          <a:p>
            <a:r>
              <a:rPr lang="en-US" dirty="0"/>
              <a:t>2022 PAC 74768</a:t>
            </a:r>
          </a:p>
        </p:txBody>
      </p:sp>
      <p:sp>
        <p:nvSpPr>
          <p:cNvPr id="4" name="Slide Number Placeholder 3">
            <a:extLst>
              <a:ext uri="{FF2B5EF4-FFF2-40B4-BE49-F238E27FC236}">
                <a16:creationId xmlns:a16="http://schemas.microsoft.com/office/drawing/2014/main" id="{1EB4FEC3-E6C3-FC9C-643D-25F6456C4BA8}"/>
              </a:ext>
            </a:extLst>
          </p:cNvPr>
          <p:cNvSpPr>
            <a:spLocks noGrp="1"/>
          </p:cNvSpPr>
          <p:nvPr>
            <p:ph type="sldNum" sz="quarter" idx="15"/>
          </p:nvPr>
        </p:nvSpPr>
        <p:spPr/>
        <p:txBody>
          <a:bodyPr/>
          <a:lstStyle/>
          <a:p>
            <a:fld id="{906BEE08-FFC0-447F-8ADF-126BA35B6C0E}" type="slidenum">
              <a:rPr lang="en-US" smtClean="0"/>
              <a:t>65</a:t>
            </a:fld>
            <a:endParaRPr lang="en-US" dirty="0"/>
          </a:p>
        </p:txBody>
      </p:sp>
      <mc:AlternateContent xmlns:mc="http://schemas.openxmlformats.org/markup-compatibility/2006">
        <mc:Choice xmlns:am3d="http://schemas.microsoft.com/office/drawing/2017/model3d" Requires="am3d">
          <p:graphicFrame>
            <p:nvGraphicFramePr>
              <p:cNvPr id="6" name="3D Model 5" descr="Handshake">
                <a:extLst>
                  <a:ext uri="{FF2B5EF4-FFF2-40B4-BE49-F238E27FC236}">
                    <a16:creationId xmlns:a16="http://schemas.microsoft.com/office/drawing/2014/main" id="{D3B3FCB0-827D-A45E-8DA0-08947BC3BF70}"/>
                  </a:ext>
                </a:extLst>
              </p:cNvPr>
              <p:cNvGraphicFramePr>
                <a:graphicFrameLocks noChangeAspect="1"/>
              </p:cNvGraphicFramePr>
              <p:nvPr>
                <p:extLst>
                  <p:ext uri="{D42A27DB-BD31-4B8C-83A1-F6EECF244321}">
                    <p14:modId xmlns:p14="http://schemas.microsoft.com/office/powerpoint/2010/main" val="1555685939"/>
                  </p:ext>
                </p:extLst>
              </p:nvPr>
            </p:nvGraphicFramePr>
            <p:xfrm>
              <a:off x="6611110" y="1047400"/>
              <a:ext cx="1822706" cy="740475"/>
            </p:xfrm>
            <a:graphic>
              <a:graphicData uri="http://schemas.microsoft.com/office/drawing/2017/model3d">
                <am3d:model3d r:embed="rId2">
                  <am3d:spPr>
                    <a:xfrm>
                      <a:off x="0" y="0"/>
                      <a:ext cx="1822706" cy="740475"/>
                    </a:xfrm>
                    <a:prstGeom prst="rect">
                      <a:avLst/>
                    </a:prstGeom>
                  </am3d:spPr>
                  <am3d:camera>
                    <am3d:pos x="0" y="0" z="52002578"/>
                    <am3d:up dx="0" dy="36000000" dz="0"/>
                    <am3d:lookAt x="0" y="0" z="0"/>
                    <am3d:perspective fov="2700000"/>
                  </am3d:camera>
                  <am3d:trans>
                    <am3d:meterPerModelUnit n="20063" d="1000000"/>
                    <am3d:preTrans dx="15833" dy="-6963336" dz="-42949"/>
                    <am3d:scale>
                      <am3d:sx n="1000000" d="1000000"/>
                      <am3d:sy n="1000000" d="1000000"/>
                      <am3d:sz n="1000000" d="1000000"/>
                    </am3d:scale>
                    <am3d:rot ax="-454668" ay="-299346" az="39767"/>
                    <am3d:postTrans dx="0" dy="0" dz="0"/>
                  </am3d:trans>
                  <am3d:raster rName="Office3DRenderer" rVer="16.0.8326">
                    <am3d:blip r:embed="rId3"/>
                  </am3d:raster>
                  <am3d:objViewport viewportSz="20125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Handshake">
                <a:extLst>
                  <a:ext uri="{FF2B5EF4-FFF2-40B4-BE49-F238E27FC236}">
                    <a16:creationId xmlns:a16="http://schemas.microsoft.com/office/drawing/2014/main" id="{D3B3FCB0-827D-A45E-8DA0-08947BC3BF70}"/>
                  </a:ext>
                </a:extLst>
              </p:cNvPr>
              <p:cNvPicPr>
                <a:picLocks noGrp="1" noRot="1" noChangeAspect="1" noMove="1" noResize="1" noEditPoints="1" noAdjustHandles="1" noChangeArrowheads="1" noChangeShapeType="1" noCrop="1"/>
              </p:cNvPicPr>
              <p:nvPr/>
            </p:nvPicPr>
            <p:blipFill>
              <a:blip r:embed="rId3"/>
              <a:stretch>
                <a:fillRect/>
              </a:stretch>
            </p:blipFill>
            <p:spPr>
              <a:xfrm>
                <a:off x="6611110" y="1047400"/>
                <a:ext cx="1822706" cy="740475"/>
              </a:xfrm>
              <a:prstGeom prst="rect">
                <a:avLst/>
              </a:prstGeom>
            </p:spPr>
          </p:pic>
        </mc:Fallback>
      </mc:AlternateContent>
    </p:spTree>
    <p:extLst>
      <p:ext uri="{BB962C8B-B14F-4D97-AF65-F5344CB8AC3E}">
        <p14:creationId xmlns:p14="http://schemas.microsoft.com/office/powerpoint/2010/main" val="2879833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CF76-5BF9-970A-863E-A6F16DEC0695}"/>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AC39B44F-6A05-26F9-0EAF-C3B4EBC034C5}"/>
              </a:ext>
            </a:extLst>
          </p:cNvPr>
          <p:cNvSpPr>
            <a:spLocks noGrp="1"/>
          </p:cNvSpPr>
          <p:nvPr>
            <p:ph sz="quarter" idx="1"/>
          </p:nvPr>
        </p:nvSpPr>
        <p:spPr/>
        <p:txBody>
          <a:bodyPr/>
          <a:lstStyle/>
          <a:p>
            <a:r>
              <a:rPr lang="en-US" dirty="0"/>
              <a:t>Meetings of a majority of a quorum where public business is discussed violate the Act if not conducted in accordance with OMA</a:t>
            </a:r>
          </a:p>
          <a:p>
            <a:endParaRPr lang="en-US" dirty="0"/>
          </a:p>
          <a:p>
            <a:r>
              <a:rPr lang="en-US" dirty="0"/>
              <a:t>Usually this happens accidentally</a:t>
            </a:r>
          </a:p>
          <a:p>
            <a:endParaRPr lang="en-US" dirty="0"/>
          </a:p>
          <a:p>
            <a:r>
              <a:rPr lang="en-US" dirty="0"/>
              <a:t>Be conscious of discussions</a:t>
            </a:r>
          </a:p>
          <a:p>
            <a:endParaRPr lang="en-US" dirty="0"/>
          </a:p>
          <a:p>
            <a:r>
              <a:rPr lang="en-US" dirty="0"/>
              <a:t>Social meetings can violate the OMA</a:t>
            </a:r>
          </a:p>
        </p:txBody>
      </p:sp>
      <p:sp>
        <p:nvSpPr>
          <p:cNvPr id="4" name="Slide Number Placeholder 3">
            <a:extLst>
              <a:ext uri="{FF2B5EF4-FFF2-40B4-BE49-F238E27FC236}">
                <a16:creationId xmlns:a16="http://schemas.microsoft.com/office/drawing/2014/main" id="{9CAA826E-DD5F-7E78-9C0D-A50B79E62D6F}"/>
              </a:ext>
            </a:extLst>
          </p:cNvPr>
          <p:cNvSpPr>
            <a:spLocks noGrp="1"/>
          </p:cNvSpPr>
          <p:nvPr>
            <p:ph type="sldNum" sz="quarter" idx="15"/>
          </p:nvPr>
        </p:nvSpPr>
        <p:spPr/>
        <p:txBody>
          <a:bodyPr/>
          <a:lstStyle/>
          <a:p>
            <a:fld id="{906BEE08-FFC0-447F-8ADF-126BA35B6C0E}" type="slidenum">
              <a:rPr lang="en-US" smtClean="0"/>
              <a:t>66</a:t>
            </a:fld>
            <a:endParaRPr lang="en-US" dirty="0"/>
          </a:p>
        </p:txBody>
      </p:sp>
    </p:spTree>
    <p:extLst>
      <p:ext uri="{BB962C8B-B14F-4D97-AF65-F5344CB8AC3E}">
        <p14:creationId xmlns:p14="http://schemas.microsoft.com/office/powerpoint/2010/main" val="1401898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828800"/>
            <a:ext cx="6172200" cy="1066800"/>
          </a:xfrm>
        </p:spPr>
        <p:txBody>
          <a:bodyPr>
            <a:normAutofit/>
          </a:bodyPr>
          <a:lstStyle/>
          <a:p>
            <a:r>
              <a:rPr lang="en-US" sz="3600" dirty="0"/>
              <a:t>Closed session pitfalls</a:t>
            </a:r>
          </a:p>
        </p:txBody>
      </p:sp>
      <p:sp>
        <p:nvSpPr>
          <p:cNvPr id="3" name="Subtitle 2"/>
          <p:cNvSpPr>
            <a:spLocks noGrp="1"/>
          </p:cNvSpPr>
          <p:nvPr>
            <p:ph type="subTitle" idx="1"/>
          </p:nvPr>
        </p:nvSpPr>
        <p:spPr>
          <a:xfrm>
            <a:off x="2286000" y="4999042"/>
            <a:ext cx="6172200" cy="1371600"/>
          </a:xfrm>
        </p:spPr>
        <p:txBody>
          <a:bodyPr/>
          <a:lstStyle/>
          <a:p>
            <a:endParaRPr lang="en-US" dirty="0"/>
          </a:p>
        </p:txBody>
      </p:sp>
      <p:sp>
        <p:nvSpPr>
          <p:cNvPr id="4" name="Slide Number Placeholder 3"/>
          <p:cNvSpPr>
            <a:spLocks noGrp="1"/>
          </p:cNvSpPr>
          <p:nvPr>
            <p:ph type="sldNum" sz="quarter" idx="12"/>
          </p:nvPr>
        </p:nvSpPr>
        <p:spPr/>
        <p:txBody>
          <a:bodyPr/>
          <a:lstStyle/>
          <a:p>
            <a:fld id="{906BEE08-FFC0-447F-8ADF-126BA35B6C0E}" type="slidenum">
              <a:rPr lang="en-US" smtClean="0"/>
              <a:t>67</a:t>
            </a:fld>
            <a:endParaRPr lang="en-US" dirty="0"/>
          </a:p>
        </p:txBody>
      </p:sp>
      <p:pic>
        <p:nvPicPr>
          <p:cNvPr id="6" name="Graphic 5" descr="Warning">
            <a:extLst>
              <a:ext uri="{FF2B5EF4-FFF2-40B4-BE49-F238E27FC236}">
                <a16:creationId xmlns:a16="http://schemas.microsoft.com/office/drawing/2014/main" id="{1447A47C-C00B-38F4-C9D4-44E19E73C7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5800" y="3314701"/>
            <a:ext cx="1295400" cy="1295400"/>
          </a:xfrm>
          <a:prstGeom prst="rect">
            <a:avLst/>
          </a:prstGeom>
        </p:spPr>
      </p:pic>
    </p:spTree>
    <p:extLst>
      <p:ext uri="{BB962C8B-B14F-4D97-AF65-F5344CB8AC3E}">
        <p14:creationId xmlns:p14="http://schemas.microsoft.com/office/powerpoint/2010/main" val="42700816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A7CA-BBB8-7728-9BBC-7CB1B45A022D}"/>
              </a:ext>
            </a:extLst>
          </p:cNvPr>
          <p:cNvSpPr>
            <a:spLocks noGrp="1"/>
          </p:cNvSpPr>
          <p:nvPr>
            <p:ph type="title"/>
          </p:nvPr>
        </p:nvSpPr>
        <p:spPr>
          <a:xfrm>
            <a:off x="457200" y="274638"/>
            <a:ext cx="7467600" cy="792162"/>
          </a:xfrm>
        </p:spPr>
        <p:txBody>
          <a:bodyPr/>
          <a:lstStyle/>
          <a:p>
            <a:r>
              <a:rPr lang="en-US" dirty="0"/>
              <a:t>Litigation exception </a:t>
            </a:r>
          </a:p>
        </p:txBody>
      </p:sp>
      <p:sp>
        <p:nvSpPr>
          <p:cNvPr id="3" name="Content Placeholder 2">
            <a:extLst>
              <a:ext uri="{FF2B5EF4-FFF2-40B4-BE49-F238E27FC236}">
                <a16:creationId xmlns:a16="http://schemas.microsoft.com/office/drawing/2014/main" id="{D43F54F2-B34F-84D8-A70E-FE04401AB01B}"/>
              </a:ext>
            </a:extLst>
          </p:cNvPr>
          <p:cNvSpPr>
            <a:spLocks noGrp="1"/>
          </p:cNvSpPr>
          <p:nvPr>
            <p:ph sz="quarter" idx="1"/>
          </p:nvPr>
        </p:nvSpPr>
        <p:spPr>
          <a:xfrm>
            <a:off x="457200" y="1295400"/>
            <a:ext cx="7467600" cy="5178552"/>
          </a:xfrm>
        </p:spPr>
        <p:txBody>
          <a:bodyPr/>
          <a:lstStyle/>
          <a:p>
            <a:r>
              <a:rPr lang="en-US" dirty="0"/>
              <a:t>Permitted to adjourn to closed session to discuss:</a:t>
            </a:r>
          </a:p>
          <a:p>
            <a:endParaRPr lang="en-US" dirty="0"/>
          </a:p>
          <a:p>
            <a:pPr lvl="1"/>
            <a:r>
              <a:rPr lang="en-US" dirty="0"/>
              <a:t>Litigation when an action against, affecting or on behalf of the public body </a:t>
            </a:r>
            <a:r>
              <a:rPr lang="en-US" dirty="0">
                <a:solidFill>
                  <a:srgbClr val="FF0000"/>
                </a:solidFill>
              </a:rPr>
              <a:t>has been filed and is pending</a:t>
            </a:r>
            <a:r>
              <a:rPr lang="en-US" dirty="0"/>
              <a:t> before a court or administrative tribunal, or when the </a:t>
            </a:r>
            <a:r>
              <a:rPr lang="en-US" dirty="0">
                <a:solidFill>
                  <a:srgbClr val="FF0000"/>
                </a:solidFill>
              </a:rPr>
              <a:t>public body finds that an action is probable or imminent </a:t>
            </a:r>
            <a:r>
              <a:rPr lang="en-US" dirty="0"/>
              <a:t>in which case </a:t>
            </a:r>
            <a:r>
              <a:rPr lang="en-US" dirty="0">
                <a:solidFill>
                  <a:schemeClr val="accent2">
                    <a:lumMod val="75000"/>
                  </a:schemeClr>
                </a:solidFill>
              </a:rPr>
              <a:t>the basis for the finding shall be recorded and entered into the minutes of the closed meeting</a:t>
            </a:r>
            <a:r>
              <a:rPr lang="en-US" dirty="0"/>
              <a:t>. </a:t>
            </a:r>
          </a:p>
        </p:txBody>
      </p:sp>
      <p:sp>
        <p:nvSpPr>
          <p:cNvPr id="4" name="Slide Number Placeholder 3">
            <a:extLst>
              <a:ext uri="{FF2B5EF4-FFF2-40B4-BE49-F238E27FC236}">
                <a16:creationId xmlns:a16="http://schemas.microsoft.com/office/drawing/2014/main" id="{98A0DB95-354D-4C20-67A7-7DC8027CB2C9}"/>
              </a:ext>
            </a:extLst>
          </p:cNvPr>
          <p:cNvSpPr>
            <a:spLocks noGrp="1"/>
          </p:cNvSpPr>
          <p:nvPr>
            <p:ph type="sldNum" sz="quarter" idx="15"/>
          </p:nvPr>
        </p:nvSpPr>
        <p:spPr/>
        <p:txBody>
          <a:bodyPr/>
          <a:lstStyle/>
          <a:p>
            <a:fld id="{906BEE08-FFC0-447F-8ADF-126BA35B6C0E}" type="slidenum">
              <a:rPr lang="en-US" smtClean="0"/>
              <a:t>68</a:t>
            </a:fld>
            <a:endParaRPr lang="en-US" dirty="0"/>
          </a:p>
        </p:txBody>
      </p:sp>
      <mc:AlternateContent xmlns:mc="http://schemas.openxmlformats.org/markup-compatibility/2006">
        <mc:Choice xmlns:am3d="http://schemas.microsoft.com/office/drawing/2017/model3d" Requires="am3d">
          <p:graphicFrame>
            <p:nvGraphicFramePr>
              <p:cNvPr id="5" name="3D Model 4" descr="Courthouse">
                <a:extLst>
                  <a:ext uri="{FF2B5EF4-FFF2-40B4-BE49-F238E27FC236}">
                    <a16:creationId xmlns:a16="http://schemas.microsoft.com/office/drawing/2014/main" id="{39E85975-0354-6B42-9DE6-AE8F51AF7302}"/>
                  </a:ext>
                </a:extLst>
              </p:cNvPr>
              <p:cNvGraphicFramePr>
                <a:graphicFrameLocks noChangeAspect="1"/>
              </p:cNvGraphicFramePr>
              <p:nvPr>
                <p:extLst>
                  <p:ext uri="{D42A27DB-BD31-4B8C-83A1-F6EECF244321}">
                    <p14:modId xmlns:p14="http://schemas.microsoft.com/office/powerpoint/2010/main" val="3516710092"/>
                  </p:ext>
                </p:extLst>
              </p:nvPr>
            </p:nvGraphicFramePr>
            <p:xfrm>
              <a:off x="3341724" y="4440336"/>
              <a:ext cx="3228771" cy="1533429"/>
            </p:xfrm>
            <a:graphic>
              <a:graphicData uri="http://schemas.microsoft.com/office/drawing/2017/model3d">
                <am3d:model3d r:embed="rId2">
                  <am3d:spPr>
                    <a:xfrm>
                      <a:off x="0" y="0"/>
                      <a:ext cx="3228771" cy="1533429"/>
                    </a:xfrm>
                    <a:prstGeom prst="rect">
                      <a:avLst/>
                    </a:prstGeom>
                  </am3d:spPr>
                  <am3d:camera>
                    <am3d:pos x="0" y="0" z="58257815"/>
                    <am3d:up dx="0" dy="36000000" dz="0"/>
                    <am3d:lookAt x="0" y="0" z="0"/>
                    <am3d:perspective fov="2700000"/>
                  </am3d:camera>
                  <am3d:trans>
                    <am3d:meterPerModelUnit n="50285" d="1000000"/>
                    <am3d:preTrans dx="0" dy="-5531458" dz="-3168089"/>
                    <am3d:scale>
                      <am3d:sx n="1000000" d="1000000"/>
                      <am3d:sy n="1000000" d="1000000"/>
                      <am3d:sz n="1000000" d="1000000"/>
                    </am3d:scale>
                    <am3d:rot ax="433587" ay="835158" az="104828"/>
                    <am3d:postTrans dx="0" dy="0" dz="0"/>
                  </am3d:trans>
                  <am3d:raster rName="Office3DRenderer" rVer="16.0.8326">
                    <am3d:blip r:embed="rId3"/>
                  </am3d:raster>
                  <am3d:objViewport viewportSz="39716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ourthouse">
                <a:extLst>
                  <a:ext uri="{FF2B5EF4-FFF2-40B4-BE49-F238E27FC236}">
                    <a16:creationId xmlns:a16="http://schemas.microsoft.com/office/drawing/2014/main" id="{39E85975-0354-6B42-9DE6-AE8F51AF7302}"/>
                  </a:ext>
                </a:extLst>
              </p:cNvPr>
              <p:cNvPicPr>
                <a:picLocks noGrp="1" noRot="1" noChangeAspect="1" noMove="1" noResize="1" noEditPoints="1" noAdjustHandles="1" noChangeArrowheads="1" noChangeShapeType="1" noCrop="1"/>
              </p:cNvPicPr>
              <p:nvPr/>
            </p:nvPicPr>
            <p:blipFill>
              <a:blip r:embed="rId3"/>
              <a:stretch>
                <a:fillRect/>
              </a:stretch>
            </p:blipFill>
            <p:spPr>
              <a:xfrm>
                <a:off x="3341724" y="4440336"/>
                <a:ext cx="3228771" cy="1533429"/>
              </a:xfrm>
              <a:prstGeom prst="rect">
                <a:avLst/>
              </a:prstGeom>
            </p:spPr>
          </p:pic>
        </mc:Fallback>
      </mc:AlternateContent>
    </p:spTree>
    <p:extLst>
      <p:ext uri="{BB962C8B-B14F-4D97-AF65-F5344CB8AC3E}">
        <p14:creationId xmlns:p14="http://schemas.microsoft.com/office/powerpoint/2010/main" val="3517846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8FDC-7EF3-54FA-58B6-729D55F248EA}"/>
              </a:ext>
            </a:extLst>
          </p:cNvPr>
          <p:cNvSpPr>
            <a:spLocks noGrp="1"/>
          </p:cNvSpPr>
          <p:nvPr>
            <p:ph type="title"/>
          </p:nvPr>
        </p:nvSpPr>
        <p:spPr/>
        <p:txBody>
          <a:bodyPr/>
          <a:lstStyle/>
          <a:p>
            <a:r>
              <a:rPr lang="en-US" dirty="0"/>
              <a:t>Litigation exception invoked improperly</a:t>
            </a:r>
          </a:p>
        </p:txBody>
      </p:sp>
      <p:sp>
        <p:nvSpPr>
          <p:cNvPr id="3" name="Content Placeholder 2">
            <a:extLst>
              <a:ext uri="{FF2B5EF4-FFF2-40B4-BE49-F238E27FC236}">
                <a16:creationId xmlns:a16="http://schemas.microsoft.com/office/drawing/2014/main" id="{CC4E33ED-E27F-D38E-EAD3-0AB9EBBD52E7}"/>
              </a:ext>
            </a:extLst>
          </p:cNvPr>
          <p:cNvSpPr>
            <a:spLocks noGrp="1"/>
          </p:cNvSpPr>
          <p:nvPr>
            <p:ph sz="quarter" idx="1"/>
          </p:nvPr>
        </p:nvSpPr>
        <p:spPr/>
        <p:txBody>
          <a:bodyPr>
            <a:normAutofit lnSpcReduction="10000"/>
          </a:bodyPr>
          <a:lstStyle/>
          <a:p>
            <a:r>
              <a:rPr lang="en-US" dirty="0"/>
              <a:t>City moves to go into closed session under litigation to discuss IGA</a:t>
            </a:r>
          </a:p>
          <a:p>
            <a:endParaRPr lang="en-US" dirty="0"/>
          </a:p>
          <a:p>
            <a:r>
              <a:rPr lang="en-US" dirty="0"/>
              <a:t>Closed meeting to discuss “probable litigation”</a:t>
            </a:r>
          </a:p>
          <a:p>
            <a:endParaRPr lang="en-US" dirty="0"/>
          </a:p>
          <a:p>
            <a:r>
              <a:rPr lang="en-US" dirty="0"/>
              <a:t>Discusses:</a:t>
            </a:r>
          </a:p>
          <a:p>
            <a:pPr lvl="1"/>
            <a:r>
              <a:rPr lang="en-US" dirty="0"/>
              <a:t>Public relations associated with ending IGA</a:t>
            </a:r>
          </a:p>
          <a:p>
            <a:pPr lvl="1"/>
            <a:r>
              <a:rPr lang="en-US" dirty="0"/>
              <a:t>Possible ways to terminate IGA</a:t>
            </a:r>
          </a:p>
          <a:p>
            <a:pPr lvl="1"/>
            <a:r>
              <a:rPr lang="en-US" dirty="0"/>
              <a:t>Economic issues </a:t>
            </a:r>
          </a:p>
          <a:p>
            <a:pPr lvl="1"/>
            <a:r>
              <a:rPr lang="en-US" dirty="0">
                <a:solidFill>
                  <a:srgbClr val="FF0000"/>
                </a:solidFill>
              </a:rPr>
              <a:t>Uncertainty of litigation if case filed</a:t>
            </a:r>
          </a:p>
          <a:p>
            <a:pPr lvl="1"/>
            <a:r>
              <a:rPr lang="en-US" dirty="0">
                <a:solidFill>
                  <a:srgbClr val="FF0000"/>
                </a:solidFill>
              </a:rPr>
              <a:t>Possible results of litigation</a:t>
            </a:r>
          </a:p>
          <a:p>
            <a:pPr lvl="1"/>
            <a:r>
              <a:rPr lang="en-US" dirty="0">
                <a:solidFill>
                  <a:srgbClr val="FF0000"/>
                </a:solidFill>
              </a:rPr>
              <a:t>Threat of lawsuit as negotiation tactic</a:t>
            </a:r>
          </a:p>
          <a:p>
            <a:pPr lvl="1"/>
            <a:endParaRPr lang="en-US" dirty="0">
              <a:solidFill>
                <a:srgbClr val="FF0000"/>
              </a:solidFill>
            </a:endParaRPr>
          </a:p>
          <a:p>
            <a:pPr lvl="1"/>
            <a:endParaRPr lang="en-US" dirty="0">
              <a:solidFill>
                <a:srgbClr val="FF0000"/>
              </a:solidFill>
            </a:endParaRPr>
          </a:p>
        </p:txBody>
      </p:sp>
      <p:sp>
        <p:nvSpPr>
          <p:cNvPr id="4" name="Slide Number Placeholder 3">
            <a:extLst>
              <a:ext uri="{FF2B5EF4-FFF2-40B4-BE49-F238E27FC236}">
                <a16:creationId xmlns:a16="http://schemas.microsoft.com/office/drawing/2014/main" id="{788FB260-1E37-DA93-EECA-207226D3C1EE}"/>
              </a:ext>
            </a:extLst>
          </p:cNvPr>
          <p:cNvSpPr>
            <a:spLocks noGrp="1"/>
          </p:cNvSpPr>
          <p:nvPr>
            <p:ph type="sldNum" sz="quarter" idx="15"/>
          </p:nvPr>
        </p:nvSpPr>
        <p:spPr/>
        <p:txBody>
          <a:bodyPr/>
          <a:lstStyle/>
          <a:p>
            <a:fld id="{906BEE08-FFC0-447F-8ADF-126BA35B6C0E}" type="slidenum">
              <a:rPr lang="en-US" smtClean="0"/>
              <a:t>69</a:t>
            </a:fld>
            <a:endParaRPr lang="en-US" dirty="0"/>
          </a:p>
        </p:txBody>
      </p:sp>
    </p:spTree>
    <p:extLst>
      <p:ext uri="{BB962C8B-B14F-4D97-AF65-F5344CB8AC3E}">
        <p14:creationId xmlns:p14="http://schemas.microsoft.com/office/powerpoint/2010/main" val="1859745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Respond to request</a:t>
            </a:r>
          </a:p>
        </p:txBody>
      </p:sp>
      <p:sp>
        <p:nvSpPr>
          <p:cNvPr id="3" name="Content Placeholder 2"/>
          <p:cNvSpPr>
            <a:spLocks noGrp="1"/>
          </p:cNvSpPr>
          <p:nvPr>
            <p:ph sz="quarter" idx="1"/>
          </p:nvPr>
        </p:nvSpPr>
        <p:spPr/>
        <p:txBody>
          <a:bodyPr>
            <a:normAutofit/>
          </a:bodyPr>
          <a:lstStyle/>
          <a:p>
            <a:pPr marL="0" indent="0">
              <a:buNone/>
            </a:pPr>
            <a:endParaRPr lang="en-US" sz="1800" dirty="0"/>
          </a:p>
        </p:txBody>
      </p:sp>
      <p:graphicFrame>
        <p:nvGraphicFramePr>
          <p:cNvPr id="6" name="Diagram 5"/>
          <p:cNvGraphicFramePr/>
          <p:nvPr>
            <p:extLst>
              <p:ext uri="{D42A27DB-BD31-4B8C-83A1-F6EECF244321}">
                <p14:modId xmlns:p14="http://schemas.microsoft.com/office/powerpoint/2010/main" val="1252167124"/>
              </p:ext>
            </p:extLst>
          </p:nvPr>
        </p:nvGraphicFramePr>
        <p:xfrm>
          <a:off x="1524000" y="2133600"/>
          <a:ext cx="60960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5"/>
          </p:nvPr>
        </p:nvSpPr>
        <p:spPr/>
        <p:txBody>
          <a:bodyPr/>
          <a:lstStyle/>
          <a:p>
            <a:fld id="{906BEE08-FFC0-447F-8ADF-126BA35B6C0E}" type="slidenum">
              <a:rPr lang="en-US" smtClean="0"/>
              <a:t>7</a:t>
            </a:fld>
            <a:endParaRPr lang="en-US" dirty="0"/>
          </a:p>
        </p:txBody>
      </p:sp>
    </p:spTree>
    <p:extLst>
      <p:ext uri="{BB962C8B-B14F-4D97-AF65-F5344CB8AC3E}">
        <p14:creationId xmlns:p14="http://schemas.microsoft.com/office/powerpoint/2010/main" val="751276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79BF-EF8F-BB41-519F-91BCFEA7B856}"/>
              </a:ext>
            </a:extLst>
          </p:cNvPr>
          <p:cNvSpPr>
            <a:spLocks noGrp="1"/>
          </p:cNvSpPr>
          <p:nvPr>
            <p:ph type="title"/>
          </p:nvPr>
        </p:nvSpPr>
        <p:spPr>
          <a:xfrm flipV="1">
            <a:off x="457200" y="228600"/>
            <a:ext cx="7467600" cy="4603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AC8F1B3-E165-7DAF-B80B-B657BFEB4832}"/>
              </a:ext>
            </a:extLst>
          </p:cNvPr>
          <p:cNvSpPr>
            <a:spLocks noGrp="1"/>
          </p:cNvSpPr>
          <p:nvPr>
            <p:ph sz="quarter" idx="1"/>
          </p:nvPr>
        </p:nvSpPr>
        <p:spPr>
          <a:xfrm>
            <a:off x="457200" y="274638"/>
            <a:ext cx="7467600" cy="6199314"/>
          </a:xfrm>
        </p:spPr>
        <p:txBody>
          <a:bodyPr>
            <a:normAutofit/>
          </a:bodyPr>
          <a:lstStyle/>
          <a:p>
            <a:endParaRPr lang="en-US" dirty="0"/>
          </a:p>
          <a:p>
            <a:r>
              <a:rPr lang="en-US" dirty="0"/>
              <a:t>Court says that the City improperly invoked litigation exception</a:t>
            </a:r>
          </a:p>
          <a:p>
            <a:endParaRPr lang="en-US" dirty="0"/>
          </a:p>
          <a:p>
            <a:pPr lvl="1"/>
            <a:r>
              <a:rPr lang="en-US" dirty="0"/>
              <a:t>Litigation was not probable or imminent</a:t>
            </a:r>
          </a:p>
          <a:p>
            <a:pPr lvl="1"/>
            <a:r>
              <a:rPr lang="en-US" dirty="0"/>
              <a:t>Counsel did not reasonably believe that suit was about to be filed</a:t>
            </a:r>
          </a:p>
          <a:p>
            <a:pPr lvl="1"/>
            <a:r>
              <a:rPr lang="en-US" dirty="0"/>
              <a:t>Lawsuit was possible, but not probable</a:t>
            </a:r>
          </a:p>
          <a:p>
            <a:endParaRPr lang="en-US" dirty="0"/>
          </a:p>
          <a:p>
            <a:r>
              <a:rPr lang="en-US" dirty="0"/>
              <a:t>Court also finds that discussions were not limited to probable or imminent litigation</a:t>
            </a:r>
          </a:p>
          <a:p>
            <a:pPr lvl="1"/>
            <a:endParaRPr lang="en-US" dirty="0"/>
          </a:p>
          <a:p>
            <a:r>
              <a:rPr lang="en-US" i="1" dirty="0"/>
              <a:t>City of Bloomington v. Raoul</a:t>
            </a:r>
            <a:r>
              <a:rPr lang="en-US" dirty="0"/>
              <a:t>, 2021 IL App (4</a:t>
            </a:r>
            <a:r>
              <a:rPr lang="en-US" baseline="30000" dirty="0"/>
              <a:t>th</a:t>
            </a:r>
            <a:r>
              <a:rPr lang="en-US" dirty="0"/>
              <a:t>) 190539</a:t>
            </a:r>
          </a:p>
          <a:p>
            <a:pPr lvl="1"/>
            <a:endParaRPr lang="en-US" dirty="0"/>
          </a:p>
          <a:p>
            <a:endParaRPr lang="en-US" dirty="0"/>
          </a:p>
        </p:txBody>
      </p:sp>
      <p:sp>
        <p:nvSpPr>
          <p:cNvPr id="4" name="Slide Number Placeholder 3">
            <a:extLst>
              <a:ext uri="{FF2B5EF4-FFF2-40B4-BE49-F238E27FC236}">
                <a16:creationId xmlns:a16="http://schemas.microsoft.com/office/drawing/2014/main" id="{03AD4953-6E5A-7D26-C7B7-A23DE98892A5}"/>
              </a:ext>
            </a:extLst>
          </p:cNvPr>
          <p:cNvSpPr>
            <a:spLocks noGrp="1"/>
          </p:cNvSpPr>
          <p:nvPr>
            <p:ph type="sldNum" sz="quarter" idx="15"/>
          </p:nvPr>
        </p:nvSpPr>
        <p:spPr/>
        <p:txBody>
          <a:bodyPr/>
          <a:lstStyle/>
          <a:p>
            <a:fld id="{906BEE08-FFC0-447F-8ADF-126BA35B6C0E}" type="slidenum">
              <a:rPr lang="en-US" smtClean="0"/>
              <a:t>70</a:t>
            </a:fld>
            <a:endParaRPr lang="en-US" dirty="0"/>
          </a:p>
        </p:txBody>
      </p:sp>
    </p:spTree>
    <p:extLst>
      <p:ext uri="{BB962C8B-B14F-4D97-AF65-F5344CB8AC3E}">
        <p14:creationId xmlns:p14="http://schemas.microsoft.com/office/powerpoint/2010/main" val="3501703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87C2-D2FA-0A2A-0731-577943E3A5AC}"/>
              </a:ext>
            </a:extLst>
          </p:cNvPr>
          <p:cNvSpPr>
            <a:spLocks noGrp="1"/>
          </p:cNvSpPr>
          <p:nvPr>
            <p:ph type="title"/>
          </p:nvPr>
        </p:nvSpPr>
        <p:spPr/>
        <p:txBody>
          <a:bodyPr/>
          <a:lstStyle/>
          <a:p>
            <a:r>
              <a:rPr lang="en-US" dirty="0"/>
              <a:t>Lessons learned	</a:t>
            </a:r>
          </a:p>
        </p:txBody>
      </p:sp>
      <p:sp>
        <p:nvSpPr>
          <p:cNvPr id="3" name="Content Placeholder 2">
            <a:extLst>
              <a:ext uri="{FF2B5EF4-FFF2-40B4-BE49-F238E27FC236}">
                <a16:creationId xmlns:a16="http://schemas.microsoft.com/office/drawing/2014/main" id="{33707050-A9F7-BF11-3246-90093F9AC62B}"/>
              </a:ext>
            </a:extLst>
          </p:cNvPr>
          <p:cNvSpPr>
            <a:spLocks noGrp="1"/>
          </p:cNvSpPr>
          <p:nvPr>
            <p:ph sz="quarter" idx="1"/>
          </p:nvPr>
        </p:nvSpPr>
        <p:spPr/>
        <p:txBody>
          <a:bodyPr/>
          <a:lstStyle/>
          <a:p>
            <a:r>
              <a:rPr lang="en-US" dirty="0"/>
              <a:t>To invoke exemption:</a:t>
            </a:r>
          </a:p>
          <a:p>
            <a:endParaRPr lang="en-US" dirty="0"/>
          </a:p>
          <a:p>
            <a:pPr lvl="1"/>
            <a:r>
              <a:rPr lang="en-US" dirty="0"/>
              <a:t>Litigation must be pending</a:t>
            </a:r>
          </a:p>
          <a:p>
            <a:pPr lvl="1"/>
            <a:endParaRPr lang="en-US" dirty="0"/>
          </a:p>
          <a:p>
            <a:pPr lvl="1"/>
            <a:r>
              <a:rPr lang="en-US" dirty="0"/>
              <a:t>Or Probable or Imminent</a:t>
            </a:r>
          </a:p>
          <a:p>
            <a:pPr lvl="3"/>
            <a:r>
              <a:rPr lang="en-US" dirty="0"/>
              <a:t>You </a:t>
            </a:r>
            <a:r>
              <a:rPr lang="en-US" u="sng" dirty="0"/>
              <a:t>know</a:t>
            </a:r>
            <a:r>
              <a:rPr lang="en-US" dirty="0"/>
              <a:t> you are about to be sued</a:t>
            </a:r>
          </a:p>
          <a:p>
            <a:pPr lvl="3"/>
            <a:endParaRPr lang="en-US" dirty="0"/>
          </a:p>
          <a:p>
            <a:r>
              <a:rPr lang="en-US" dirty="0"/>
              <a:t>Record in closed session:</a:t>
            </a:r>
          </a:p>
          <a:p>
            <a:endParaRPr lang="en-US" dirty="0"/>
          </a:p>
          <a:p>
            <a:pPr lvl="1"/>
            <a:r>
              <a:rPr lang="en-US" dirty="0"/>
              <a:t>Either that a case is pending OR</a:t>
            </a:r>
          </a:p>
          <a:p>
            <a:pPr lvl="1"/>
            <a:r>
              <a:rPr lang="en-US" dirty="0"/>
              <a:t>Why board believes that litigation is probable or imminent</a:t>
            </a:r>
          </a:p>
        </p:txBody>
      </p:sp>
      <p:sp>
        <p:nvSpPr>
          <p:cNvPr id="4" name="Slide Number Placeholder 3">
            <a:extLst>
              <a:ext uri="{FF2B5EF4-FFF2-40B4-BE49-F238E27FC236}">
                <a16:creationId xmlns:a16="http://schemas.microsoft.com/office/drawing/2014/main" id="{73820131-2CCC-A505-C6E1-8744C05856CB}"/>
              </a:ext>
            </a:extLst>
          </p:cNvPr>
          <p:cNvSpPr>
            <a:spLocks noGrp="1"/>
          </p:cNvSpPr>
          <p:nvPr>
            <p:ph type="sldNum" sz="quarter" idx="15"/>
          </p:nvPr>
        </p:nvSpPr>
        <p:spPr/>
        <p:txBody>
          <a:bodyPr/>
          <a:lstStyle/>
          <a:p>
            <a:fld id="{906BEE08-FFC0-447F-8ADF-126BA35B6C0E}" type="slidenum">
              <a:rPr lang="en-US" smtClean="0"/>
              <a:t>71</a:t>
            </a:fld>
            <a:endParaRPr lang="en-US" dirty="0"/>
          </a:p>
        </p:txBody>
      </p:sp>
      <p:pic>
        <p:nvPicPr>
          <p:cNvPr id="6" name="Graphic 5" descr="Scales of justice">
            <a:extLst>
              <a:ext uri="{FF2B5EF4-FFF2-40B4-BE49-F238E27FC236}">
                <a16:creationId xmlns:a16="http://schemas.microsoft.com/office/drawing/2014/main" id="{CB53E798-18F0-ACC8-F08E-59675E2B11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0200" y="1219200"/>
            <a:ext cx="1905000" cy="1905000"/>
          </a:xfrm>
          <a:prstGeom prst="rect">
            <a:avLst/>
          </a:prstGeom>
        </p:spPr>
      </p:pic>
    </p:spTree>
    <p:extLst>
      <p:ext uri="{BB962C8B-B14F-4D97-AF65-F5344CB8AC3E}">
        <p14:creationId xmlns:p14="http://schemas.microsoft.com/office/powerpoint/2010/main" val="4227506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27DA-D75C-5F76-B1FB-1359FFBBD5A5}"/>
              </a:ext>
            </a:extLst>
          </p:cNvPr>
          <p:cNvSpPr>
            <a:spLocks noGrp="1"/>
          </p:cNvSpPr>
          <p:nvPr>
            <p:ph type="ctrTitle"/>
          </p:nvPr>
        </p:nvSpPr>
        <p:spPr>
          <a:xfrm>
            <a:off x="2315308" y="2895600"/>
            <a:ext cx="6172200" cy="1894362"/>
          </a:xfrm>
        </p:spPr>
        <p:txBody>
          <a:bodyPr>
            <a:normAutofit fontScale="90000"/>
          </a:bodyPr>
          <a:lstStyle/>
          <a:p>
            <a:r>
              <a:rPr lang="en-US" sz="4400" dirty="0"/>
              <a:t>Purchase or lease of real estate</a:t>
            </a:r>
            <a:br>
              <a:rPr lang="en-US" sz="4400" dirty="0"/>
            </a:br>
            <a:br>
              <a:rPr lang="en-US" dirty="0"/>
            </a:br>
            <a:br>
              <a:rPr lang="en-US" dirty="0"/>
            </a:br>
            <a:endParaRPr lang="en-US" dirty="0"/>
          </a:p>
        </p:txBody>
      </p:sp>
      <p:sp>
        <p:nvSpPr>
          <p:cNvPr id="3" name="Subtitle 2">
            <a:extLst>
              <a:ext uri="{FF2B5EF4-FFF2-40B4-BE49-F238E27FC236}">
                <a16:creationId xmlns:a16="http://schemas.microsoft.com/office/drawing/2014/main" id="{C4D53CA6-6A97-65FA-790D-496E59EF715B}"/>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3C84499C-D2DB-30F7-E5FB-B513CDD2B267}"/>
              </a:ext>
            </a:extLst>
          </p:cNvPr>
          <p:cNvSpPr>
            <a:spLocks noGrp="1"/>
          </p:cNvSpPr>
          <p:nvPr>
            <p:ph type="sldNum" sz="quarter" idx="12"/>
          </p:nvPr>
        </p:nvSpPr>
        <p:spPr/>
        <p:txBody>
          <a:bodyPr/>
          <a:lstStyle/>
          <a:p>
            <a:fld id="{906BEE08-FFC0-447F-8ADF-126BA35B6C0E}" type="slidenum">
              <a:rPr lang="en-US" smtClean="0"/>
              <a:t>72</a:t>
            </a:fld>
            <a:endParaRPr lang="en-US" dirty="0"/>
          </a:p>
        </p:txBody>
      </p:sp>
    </p:spTree>
    <p:extLst>
      <p:ext uri="{BB962C8B-B14F-4D97-AF65-F5344CB8AC3E}">
        <p14:creationId xmlns:p14="http://schemas.microsoft.com/office/powerpoint/2010/main" val="1813577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FB5F-49D8-1935-C9B2-B15E221F5717}"/>
              </a:ext>
            </a:extLst>
          </p:cNvPr>
          <p:cNvSpPr>
            <a:spLocks noGrp="1"/>
          </p:cNvSpPr>
          <p:nvPr>
            <p:ph type="title"/>
          </p:nvPr>
        </p:nvSpPr>
        <p:spPr/>
        <p:txBody>
          <a:bodyPr/>
          <a:lstStyle/>
          <a:p>
            <a:r>
              <a:rPr lang="en-US" dirty="0"/>
              <a:t>Exemption 2(c)(5)</a:t>
            </a:r>
          </a:p>
        </p:txBody>
      </p:sp>
      <p:sp>
        <p:nvSpPr>
          <p:cNvPr id="3" name="Content Placeholder 2">
            <a:extLst>
              <a:ext uri="{FF2B5EF4-FFF2-40B4-BE49-F238E27FC236}">
                <a16:creationId xmlns:a16="http://schemas.microsoft.com/office/drawing/2014/main" id="{A902725E-D6D1-5262-2C59-A606201F3A07}"/>
              </a:ext>
            </a:extLst>
          </p:cNvPr>
          <p:cNvSpPr>
            <a:spLocks noGrp="1"/>
          </p:cNvSpPr>
          <p:nvPr>
            <p:ph sz="quarter" idx="1"/>
          </p:nvPr>
        </p:nvSpPr>
        <p:spPr/>
        <p:txBody>
          <a:bodyPr/>
          <a:lstStyle/>
          <a:p>
            <a:r>
              <a:rPr lang="en-US" dirty="0"/>
              <a:t>Closed session permitted to discuss</a:t>
            </a:r>
          </a:p>
          <a:p>
            <a:endParaRPr lang="en-US" dirty="0"/>
          </a:p>
          <a:p>
            <a:pPr lvl="1"/>
            <a:r>
              <a:rPr lang="en-US" dirty="0"/>
              <a:t>The purchase or lease of real property for the use of the public body, including meetings held for the purpose of discussing whether a particular parcel should be acquired</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851D7FB2-1AB4-18C4-3F06-6AFB2C36F3D8}"/>
              </a:ext>
            </a:extLst>
          </p:cNvPr>
          <p:cNvSpPr>
            <a:spLocks noGrp="1"/>
          </p:cNvSpPr>
          <p:nvPr>
            <p:ph type="sldNum" sz="quarter" idx="15"/>
          </p:nvPr>
        </p:nvSpPr>
        <p:spPr/>
        <p:txBody>
          <a:bodyPr/>
          <a:lstStyle/>
          <a:p>
            <a:fld id="{906BEE08-FFC0-447F-8ADF-126BA35B6C0E}" type="slidenum">
              <a:rPr lang="en-US" smtClean="0"/>
              <a:t>73</a:t>
            </a:fld>
            <a:endParaRPr lang="en-US" dirty="0"/>
          </a:p>
        </p:txBody>
      </p:sp>
      <p:pic>
        <p:nvPicPr>
          <p:cNvPr id="6" name="Graphic 5" descr="Bank check">
            <a:extLst>
              <a:ext uri="{FF2B5EF4-FFF2-40B4-BE49-F238E27FC236}">
                <a16:creationId xmlns:a16="http://schemas.microsoft.com/office/drawing/2014/main" id="{5DB312CF-3AF1-80D6-C95D-41AC2E5BE1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1800" y="3601798"/>
            <a:ext cx="2895600" cy="2895600"/>
          </a:xfrm>
          <a:prstGeom prst="rect">
            <a:avLst/>
          </a:prstGeom>
        </p:spPr>
      </p:pic>
    </p:spTree>
    <p:extLst>
      <p:ext uri="{BB962C8B-B14F-4D97-AF65-F5344CB8AC3E}">
        <p14:creationId xmlns:p14="http://schemas.microsoft.com/office/powerpoint/2010/main" val="38012034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0FB5-845C-FD50-3EE5-6B3AF868B216}"/>
              </a:ext>
            </a:extLst>
          </p:cNvPr>
          <p:cNvSpPr>
            <a:spLocks noGrp="1"/>
          </p:cNvSpPr>
          <p:nvPr>
            <p:ph type="title"/>
          </p:nvPr>
        </p:nvSpPr>
        <p:spPr/>
        <p:txBody>
          <a:bodyPr/>
          <a:lstStyle/>
          <a:p>
            <a:r>
              <a:rPr lang="en-US" dirty="0"/>
              <a:t>Board goes well beyond discussion of purchase or lease of property</a:t>
            </a:r>
          </a:p>
        </p:txBody>
      </p:sp>
      <p:sp>
        <p:nvSpPr>
          <p:cNvPr id="3" name="Content Placeholder 2">
            <a:extLst>
              <a:ext uri="{FF2B5EF4-FFF2-40B4-BE49-F238E27FC236}">
                <a16:creationId xmlns:a16="http://schemas.microsoft.com/office/drawing/2014/main" id="{688979B3-A519-E05C-0E90-116FBC18A9BA}"/>
              </a:ext>
            </a:extLst>
          </p:cNvPr>
          <p:cNvSpPr>
            <a:spLocks noGrp="1"/>
          </p:cNvSpPr>
          <p:nvPr>
            <p:ph sz="quarter" idx="1"/>
          </p:nvPr>
        </p:nvSpPr>
        <p:spPr/>
        <p:txBody>
          <a:bodyPr>
            <a:normAutofit fontScale="92500" lnSpcReduction="10000"/>
          </a:bodyPr>
          <a:lstStyle/>
          <a:p>
            <a:r>
              <a:rPr lang="en-US" dirty="0"/>
              <a:t>PAC reviews verbatim recording</a:t>
            </a:r>
          </a:p>
          <a:p>
            <a:endParaRPr lang="en-US" dirty="0"/>
          </a:p>
          <a:p>
            <a:pPr lvl="1"/>
            <a:r>
              <a:rPr lang="en-US" dirty="0"/>
              <a:t>Discussed plan for creation of new school </a:t>
            </a:r>
          </a:p>
          <a:p>
            <a:pPr lvl="1"/>
            <a:r>
              <a:rPr lang="en-US" dirty="0"/>
              <a:t>Discussed using CARES funds</a:t>
            </a:r>
          </a:p>
          <a:p>
            <a:pPr lvl="1"/>
            <a:r>
              <a:rPr lang="en-US" dirty="0"/>
              <a:t>Discussed waiver of legislative referendum</a:t>
            </a:r>
          </a:p>
          <a:p>
            <a:pPr lvl="1"/>
            <a:endParaRPr lang="en-US" dirty="0"/>
          </a:p>
          <a:p>
            <a:r>
              <a:rPr lang="en-US" dirty="0"/>
              <a:t>PAC finds that the only topic that should have been discussed was </a:t>
            </a:r>
            <a:r>
              <a:rPr lang="en-US" dirty="0">
                <a:solidFill>
                  <a:srgbClr val="FF0000"/>
                </a:solidFill>
              </a:rPr>
              <a:t>acquiring the most beneficial parcel of property</a:t>
            </a:r>
          </a:p>
          <a:p>
            <a:endParaRPr lang="en-US" dirty="0"/>
          </a:p>
          <a:p>
            <a:r>
              <a:rPr lang="en-US" dirty="0"/>
              <a:t>Board directed to publicly release portions of recording and minutes that went beyond exemption</a:t>
            </a:r>
          </a:p>
          <a:p>
            <a:endParaRPr lang="en-US" dirty="0"/>
          </a:p>
          <a:p>
            <a:r>
              <a:rPr lang="en-US" dirty="0"/>
              <a:t>2022 PAC 72503</a:t>
            </a:r>
          </a:p>
          <a:p>
            <a:endParaRPr lang="en-US" dirty="0"/>
          </a:p>
          <a:p>
            <a:endParaRPr lang="en-US" dirty="0"/>
          </a:p>
        </p:txBody>
      </p:sp>
      <p:sp>
        <p:nvSpPr>
          <p:cNvPr id="4" name="Slide Number Placeholder 3">
            <a:extLst>
              <a:ext uri="{FF2B5EF4-FFF2-40B4-BE49-F238E27FC236}">
                <a16:creationId xmlns:a16="http://schemas.microsoft.com/office/drawing/2014/main" id="{4DDC8B9B-3A53-31E1-7F63-F550435A144B}"/>
              </a:ext>
            </a:extLst>
          </p:cNvPr>
          <p:cNvSpPr>
            <a:spLocks noGrp="1"/>
          </p:cNvSpPr>
          <p:nvPr>
            <p:ph type="sldNum" sz="quarter" idx="15"/>
          </p:nvPr>
        </p:nvSpPr>
        <p:spPr/>
        <p:txBody>
          <a:bodyPr/>
          <a:lstStyle/>
          <a:p>
            <a:fld id="{906BEE08-FFC0-447F-8ADF-126BA35B6C0E}" type="slidenum">
              <a:rPr lang="en-US" smtClean="0"/>
              <a:t>74</a:t>
            </a:fld>
            <a:endParaRPr lang="en-US" dirty="0"/>
          </a:p>
        </p:txBody>
      </p:sp>
      <p:pic>
        <p:nvPicPr>
          <p:cNvPr id="6" name="Graphic 5" descr="Microphone">
            <a:extLst>
              <a:ext uri="{FF2B5EF4-FFF2-40B4-BE49-F238E27FC236}">
                <a16:creationId xmlns:a16="http://schemas.microsoft.com/office/drawing/2014/main" id="{4F4F0A91-1373-4922-EDF2-6ED7BB692F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0800" y="1905000"/>
            <a:ext cx="990600" cy="990600"/>
          </a:xfrm>
          <a:prstGeom prst="rect">
            <a:avLst/>
          </a:prstGeom>
        </p:spPr>
      </p:pic>
    </p:spTree>
    <p:extLst>
      <p:ext uri="{BB962C8B-B14F-4D97-AF65-F5344CB8AC3E}">
        <p14:creationId xmlns:p14="http://schemas.microsoft.com/office/powerpoint/2010/main" val="24803254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08D5-5CDB-2FD6-2BD6-A2E8E53A22B0}"/>
              </a:ext>
            </a:extLst>
          </p:cNvPr>
          <p:cNvSpPr>
            <a:spLocks noGrp="1"/>
          </p:cNvSpPr>
          <p:nvPr>
            <p:ph type="title"/>
          </p:nvPr>
        </p:nvSpPr>
        <p:spPr/>
        <p:txBody>
          <a:bodyPr/>
          <a:lstStyle/>
          <a:p>
            <a:r>
              <a:rPr lang="en-US" dirty="0"/>
              <a:t>FINAL thoughts	</a:t>
            </a:r>
          </a:p>
        </p:txBody>
      </p:sp>
      <p:sp>
        <p:nvSpPr>
          <p:cNvPr id="3" name="Content Placeholder 2">
            <a:extLst>
              <a:ext uri="{FF2B5EF4-FFF2-40B4-BE49-F238E27FC236}">
                <a16:creationId xmlns:a16="http://schemas.microsoft.com/office/drawing/2014/main" id="{F6D766BD-D8BB-3CBF-8BFA-0CED75ADFDA2}"/>
              </a:ext>
            </a:extLst>
          </p:cNvPr>
          <p:cNvSpPr>
            <a:spLocks noGrp="1"/>
          </p:cNvSpPr>
          <p:nvPr>
            <p:ph sz="quarter" idx="1"/>
          </p:nvPr>
        </p:nvSpPr>
        <p:spPr/>
        <p:txBody>
          <a:bodyPr>
            <a:normAutofit fontScale="92500" lnSpcReduction="20000"/>
          </a:bodyPr>
          <a:lstStyle/>
          <a:p>
            <a:r>
              <a:rPr lang="en-US" dirty="0"/>
              <a:t>OMA pitfalls include</a:t>
            </a:r>
          </a:p>
          <a:p>
            <a:pPr lvl="1"/>
            <a:r>
              <a:rPr lang="en-US" dirty="0"/>
              <a:t>Poorly drafted agendas</a:t>
            </a:r>
          </a:p>
          <a:p>
            <a:pPr lvl="1"/>
            <a:r>
              <a:rPr lang="en-US" dirty="0"/>
              <a:t>Improper closed session discussions/votes</a:t>
            </a:r>
          </a:p>
          <a:p>
            <a:pPr lvl="1"/>
            <a:r>
              <a:rPr lang="en-US" dirty="0"/>
              <a:t>Insufficient info before voting</a:t>
            </a:r>
          </a:p>
          <a:p>
            <a:pPr lvl="1"/>
            <a:r>
              <a:rPr lang="en-US" dirty="0"/>
              <a:t>Informal meetings that violate the act</a:t>
            </a:r>
          </a:p>
          <a:p>
            <a:pPr lvl="1"/>
            <a:endParaRPr lang="en-US" dirty="0"/>
          </a:p>
          <a:p>
            <a:r>
              <a:rPr lang="en-US" dirty="0"/>
              <a:t>Avoid problems by making sure every board member is trained</a:t>
            </a:r>
          </a:p>
          <a:p>
            <a:endParaRPr lang="en-US" dirty="0"/>
          </a:p>
          <a:p>
            <a:r>
              <a:rPr lang="en-US" dirty="0"/>
              <a:t>Training on PAC website is required</a:t>
            </a:r>
          </a:p>
          <a:p>
            <a:endParaRPr lang="en-US" dirty="0"/>
          </a:p>
          <a:p>
            <a:r>
              <a:rPr lang="en-US" dirty="0"/>
              <a:t>Open door legal is available</a:t>
            </a:r>
          </a:p>
          <a:p>
            <a:endParaRPr lang="en-US" dirty="0"/>
          </a:p>
          <a:p>
            <a:r>
              <a:rPr lang="en-US" dirty="0"/>
              <a:t>OMA booklets with Act and helpful info</a:t>
            </a:r>
          </a:p>
        </p:txBody>
      </p:sp>
      <p:sp>
        <p:nvSpPr>
          <p:cNvPr id="4" name="Slide Number Placeholder 3">
            <a:extLst>
              <a:ext uri="{FF2B5EF4-FFF2-40B4-BE49-F238E27FC236}">
                <a16:creationId xmlns:a16="http://schemas.microsoft.com/office/drawing/2014/main" id="{18DB6D74-2DDC-32AD-9BA3-1AD324C5C28C}"/>
              </a:ext>
            </a:extLst>
          </p:cNvPr>
          <p:cNvSpPr>
            <a:spLocks noGrp="1"/>
          </p:cNvSpPr>
          <p:nvPr>
            <p:ph type="sldNum" sz="quarter" idx="15"/>
          </p:nvPr>
        </p:nvSpPr>
        <p:spPr/>
        <p:txBody>
          <a:bodyPr/>
          <a:lstStyle/>
          <a:p>
            <a:fld id="{906BEE08-FFC0-447F-8ADF-126BA35B6C0E}" type="slidenum">
              <a:rPr lang="en-US" smtClean="0"/>
              <a:t>75</a:t>
            </a:fld>
            <a:endParaRPr lang="en-US" dirty="0"/>
          </a:p>
        </p:txBody>
      </p:sp>
      <mc:AlternateContent xmlns:mc="http://schemas.openxmlformats.org/markup-compatibility/2006">
        <mc:Choice xmlns:am3d="http://schemas.microsoft.com/office/drawing/2017/model3d" Requires="am3d">
          <p:graphicFrame>
            <p:nvGraphicFramePr>
              <p:cNvPr id="5" name="3D Model 4" descr="Thought Bubble">
                <a:extLst>
                  <a:ext uri="{FF2B5EF4-FFF2-40B4-BE49-F238E27FC236}">
                    <a16:creationId xmlns:a16="http://schemas.microsoft.com/office/drawing/2014/main" id="{6751F624-1723-DC9C-6CD2-E44C93C19E65}"/>
                  </a:ext>
                </a:extLst>
              </p:cNvPr>
              <p:cNvGraphicFramePr>
                <a:graphicFrameLocks noChangeAspect="1"/>
              </p:cNvGraphicFramePr>
              <p:nvPr>
                <p:extLst>
                  <p:ext uri="{D42A27DB-BD31-4B8C-83A1-F6EECF244321}">
                    <p14:modId xmlns:p14="http://schemas.microsoft.com/office/powerpoint/2010/main" val="572402134"/>
                  </p:ext>
                </p:extLst>
              </p:nvPr>
            </p:nvGraphicFramePr>
            <p:xfrm>
              <a:off x="5486400" y="196173"/>
              <a:ext cx="2883822" cy="2625492"/>
            </p:xfrm>
            <a:graphic>
              <a:graphicData uri="http://schemas.microsoft.com/office/drawing/2017/model3d">
                <am3d:model3d r:embed="rId2">
                  <am3d:spPr>
                    <a:xfrm>
                      <a:off x="0" y="0"/>
                      <a:ext cx="2883822" cy="2625492"/>
                    </a:xfrm>
                    <a:prstGeom prst="rect">
                      <a:avLst/>
                    </a:prstGeom>
                  </am3d:spPr>
                  <am3d:camera>
                    <am3d:pos x="0" y="0" z="64552213"/>
                    <am3d:up dx="0" dy="36000000" dz="0"/>
                    <am3d:lookAt x="0" y="0" z="0"/>
                    <am3d:perspective fov="2700000"/>
                  </am3d:camera>
                  <am3d:trans>
                    <am3d:meterPerModelUnit n="5934079" d="1000000"/>
                    <am3d:preTrans dx="-2289726" dy="-18057577" dz="-5104041"/>
                    <am3d:scale>
                      <am3d:sx n="1000000" d="1000000"/>
                      <am3d:sy n="1000000" d="1000000"/>
                      <am3d:sz n="1000000" d="1000000"/>
                    </am3d:scale>
                    <am3d:rot ax="-925180" ay="1083836" az="-293299"/>
                    <am3d:postTrans dx="0" dy="0" dz="0"/>
                  </am3d:trans>
                  <am3d:raster rName="Office3DRenderer" rVer="16.0.8326">
                    <am3d:blip r:embed="rId3"/>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Thought Bubble">
                <a:extLst>
                  <a:ext uri="{FF2B5EF4-FFF2-40B4-BE49-F238E27FC236}">
                    <a16:creationId xmlns:a16="http://schemas.microsoft.com/office/drawing/2014/main" id="{6751F624-1723-DC9C-6CD2-E44C93C19E65}"/>
                  </a:ext>
                </a:extLst>
              </p:cNvPr>
              <p:cNvPicPr>
                <a:picLocks noGrp="1" noRot="1" noChangeAspect="1" noMove="1" noResize="1" noEditPoints="1" noAdjustHandles="1" noChangeArrowheads="1" noChangeShapeType="1" noCrop="1"/>
              </p:cNvPicPr>
              <p:nvPr/>
            </p:nvPicPr>
            <p:blipFill>
              <a:blip r:embed="rId3"/>
              <a:stretch>
                <a:fillRect/>
              </a:stretch>
            </p:blipFill>
            <p:spPr>
              <a:xfrm>
                <a:off x="5486400" y="196173"/>
                <a:ext cx="2883822" cy="2625492"/>
              </a:xfrm>
              <a:prstGeom prst="rect">
                <a:avLst/>
              </a:prstGeom>
            </p:spPr>
          </p:pic>
        </mc:Fallback>
      </mc:AlternateContent>
    </p:spTree>
    <p:extLst>
      <p:ext uri="{BB962C8B-B14F-4D97-AF65-F5344CB8AC3E}">
        <p14:creationId xmlns:p14="http://schemas.microsoft.com/office/powerpoint/2010/main" val="215834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57F3-E6B9-27D7-7E36-F309D7D5090C}"/>
              </a:ext>
            </a:extLst>
          </p:cNvPr>
          <p:cNvSpPr>
            <a:spLocks noGrp="1"/>
          </p:cNvSpPr>
          <p:nvPr>
            <p:ph type="title"/>
          </p:nvPr>
        </p:nvSpPr>
        <p:spPr>
          <a:xfrm>
            <a:off x="457200" y="228600"/>
            <a:ext cx="7467600" cy="487362"/>
          </a:xfrm>
        </p:spPr>
        <p:txBody>
          <a:bodyPr>
            <a:normAutofit fontScale="90000"/>
          </a:bodyPr>
          <a:lstStyle/>
          <a:p>
            <a:r>
              <a:rPr lang="en-US" b="1" dirty="0"/>
              <a:t>What should be in a denial letter?</a:t>
            </a:r>
          </a:p>
        </p:txBody>
      </p:sp>
      <p:sp>
        <p:nvSpPr>
          <p:cNvPr id="4" name="Slide Number Placeholder 3">
            <a:extLst>
              <a:ext uri="{FF2B5EF4-FFF2-40B4-BE49-F238E27FC236}">
                <a16:creationId xmlns:a16="http://schemas.microsoft.com/office/drawing/2014/main" id="{1B91BF3A-714E-8153-39ED-8D370BD2D8DB}"/>
              </a:ext>
            </a:extLst>
          </p:cNvPr>
          <p:cNvSpPr>
            <a:spLocks noGrp="1"/>
          </p:cNvSpPr>
          <p:nvPr>
            <p:ph type="sldNum" sz="quarter" idx="15"/>
          </p:nvPr>
        </p:nvSpPr>
        <p:spPr/>
        <p:txBody>
          <a:bodyPr/>
          <a:lstStyle/>
          <a:p>
            <a:fld id="{906BEE08-FFC0-447F-8ADF-126BA35B6C0E}" type="slidenum">
              <a:rPr lang="en-US" smtClean="0"/>
              <a:t>8</a:t>
            </a:fld>
            <a:endParaRPr lang="en-US" dirty="0"/>
          </a:p>
        </p:txBody>
      </p:sp>
      <p:sp>
        <p:nvSpPr>
          <p:cNvPr id="11" name="Content Placeholder 10">
            <a:extLst>
              <a:ext uri="{FF2B5EF4-FFF2-40B4-BE49-F238E27FC236}">
                <a16:creationId xmlns:a16="http://schemas.microsoft.com/office/drawing/2014/main" id="{12105952-BE50-97C9-D502-5E2D10864617}"/>
              </a:ext>
            </a:extLst>
          </p:cNvPr>
          <p:cNvSpPr>
            <a:spLocks noGrp="1"/>
          </p:cNvSpPr>
          <p:nvPr>
            <p:ph sz="quarter" idx="1"/>
          </p:nvPr>
        </p:nvSpPr>
        <p:spPr>
          <a:xfrm>
            <a:off x="457200" y="914400"/>
            <a:ext cx="7467600" cy="5559552"/>
          </a:xfrm>
        </p:spPr>
        <p:txBody>
          <a:bodyPr>
            <a:normAutofit fontScale="92500" lnSpcReduction="10000"/>
          </a:bodyPr>
          <a:lstStyle/>
          <a:p>
            <a:r>
              <a:rPr lang="en-US" dirty="0"/>
              <a:t>Identify records requested</a:t>
            </a:r>
          </a:p>
          <a:p>
            <a:endParaRPr lang="en-US" dirty="0"/>
          </a:p>
          <a:p>
            <a:r>
              <a:rPr lang="en-US" dirty="0"/>
              <a:t>Granted, denied</a:t>
            </a:r>
          </a:p>
          <a:p>
            <a:endParaRPr lang="en-US" dirty="0"/>
          </a:p>
          <a:p>
            <a:r>
              <a:rPr lang="en-US" dirty="0"/>
              <a:t>Records emailed, no charge</a:t>
            </a:r>
          </a:p>
          <a:p>
            <a:pPr marL="0" indent="0">
              <a:buNone/>
            </a:pPr>
            <a:endParaRPr lang="en-US" dirty="0"/>
          </a:p>
          <a:p>
            <a:r>
              <a:rPr lang="en-US" dirty="0"/>
              <a:t>Paper copies (50 copies free)</a:t>
            </a:r>
          </a:p>
          <a:p>
            <a:endParaRPr lang="en-US" dirty="0"/>
          </a:p>
          <a:p>
            <a:r>
              <a:rPr lang="en-US" dirty="0">
                <a:solidFill>
                  <a:srgbClr val="FF0000"/>
                </a:solidFill>
              </a:rPr>
              <a:t>REDACTED or withheld-- identify ALL exemptions, factual basis</a:t>
            </a:r>
          </a:p>
          <a:p>
            <a:endParaRPr lang="en-US" dirty="0"/>
          </a:p>
          <a:p>
            <a:r>
              <a:rPr lang="en-US" dirty="0">
                <a:solidFill>
                  <a:srgbClr val="FF0000"/>
                </a:solidFill>
              </a:rPr>
              <a:t>Who is responsible for denial</a:t>
            </a:r>
          </a:p>
          <a:p>
            <a:endParaRPr lang="en-US" dirty="0">
              <a:solidFill>
                <a:srgbClr val="FF0000"/>
              </a:solidFill>
            </a:endParaRPr>
          </a:p>
          <a:p>
            <a:r>
              <a:rPr lang="en-US" dirty="0">
                <a:solidFill>
                  <a:srgbClr val="FF0000"/>
                </a:solidFill>
              </a:rPr>
              <a:t>PAC review or judicial review</a:t>
            </a:r>
          </a:p>
        </p:txBody>
      </p:sp>
      <p:pic>
        <p:nvPicPr>
          <p:cNvPr id="13" name="Graphic 12" descr="Checklist">
            <a:extLst>
              <a:ext uri="{FF2B5EF4-FFF2-40B4-BE49-F238E27FC236}">
                <a16:creationId xmlns:a16="http://schemas.microsoft.com/office/drawing/2014/main" id="{43339105-C764-E29E-8DBE-8CA01DBDDE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2600" y="1143000"/>
            <a:ext cx="2146554" cy="2146554"/>
          </a:xfrm>
          <a:prstGeom prst="rect">
            <a:avLst/>
          </a:prstGeom>
        </p:spPr>
      </p:pic>
    </p:spTree>
    <p:extLst>
      <p:ext uri="{BB962C8B-B14F-4D97-AF65-F5344CB8AC3E}">
        <p14:creationId xmlns:p14="http://schemas.microsoft.com/office/powerpoint/2010/main" val="290982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If you are lucky, that is the end of the FOIA request’s life cycle</a:t>
            </a:r>
          </a:p>
        </p:txBody>
      </p:sp>
      <p:sp>
        <p:nvSpPr>
          <p:cNvPr id="3" name="Content Placeholder 2"/>
          <p:cNvSpPr>
            <a:spLocks noGrp="1"/>
          </p:cNvSpPr>
          <p:nvPr>
            <p:ph sz="quarter" idx="1"/>
          </p:nvPr>
        </p:nvSpPr>
        <p:spPr/>
        <p:txBody>
          <a:bodyPr>
            <a:normAutofit/>
          </a:bodyPr>
          <a:lstStyle/>
          <a:p>
            <a:r>
              <a:rPr lang="en-US" sz="3200" dirty="0"/>
              <a:t>If you are unlucky….</a:t>
            </a:r>
          </a:p>
          <a:p>
            <a:pPr lvl="3"/>
            <a:r>
              <a:rPr lang="en-US" sz="3200" dirty="0"/>
              <a:t> PAC review</a:t>
            </a:r>
          </a:p>
          <a:p>
            <a:pPr lvl="3"/>
            <a:r>
              <a:rPr lang="en-US" sz="3200" dirty="0"/>
              <a:t> Judicial review</a:t>
            </a:r>
          </a:p>
          <a:p>
            <a:pPr lvl="3"/>
            <a:endParaRPr lang="en-US" sz="3200" dirty="0"/>
          </a:p>
          <a:p>
            <a:pPr marL="1005840" lvl="3" indent="0">
              <a:buNone/>
            </a:pPr>
            <a:endParaRPr lang="en-US" sz="3200" dirty="0"/>
          </a:p>
          <a:p>
            <a:pPr lvl="3"/>
            <a:endParaRPr lang="en-US" sz="3200" dirty="0"/>
          </a:p>
        </p:txBody>
      </p:sp>
      <p:sp>
        <p:nvSpPr>
          <p:cNvPr id="4" name="Slide Number Placeholder 3"/>
          <p:cNvSpPr>
            <a:spLocks noGrp="1"/>
          </p:cNvSpPr>
          <p:nvPr>
            <p:ph type="sldNum" sz="quarter" idx="15"/>
          </p:nvPr>
        </p:nvSpPr>
        <p:spPr/>
        <p:txBody>
          <a:bodyPr/>
          <a:lstStyle/>
          <a:p>
            <a:fld id="{906BEE08-FFC0-447F-8ADF-126BA35B6C0E}" type="slidenum">
              <a:rPr lang="en-US" smtClean="0"/>
              <a:t>9</a:t>
            </a:fld>
            <a:endParaRPr lang="en-US" dirty="0"/>
          </a:p>
        </p:txBody>
      </p:sp>
      <p:pic>
        <p:nvPicPr>
          <p:cNvPr id="6" name="Graphic 5" descr="Gavel">
            <a:extLst>
              <a:ext uri="{FF2B5EF4-FFF2-40B4-BE49-F238E27FC236}">
                <a16:creationId xmlns:a16="http://schemas.microsoft.com/office/drawing/2014/main" id="{028868E0-2509-44D5-25DD-5B0C85F934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8000" y="3714750"/>
            <a:ext cx="2019300" cy="2019300"/>
          </a:xfrm>
          <a:prstGeom prst="rect">
            <a:avLst/>
          </a:prstGeom>
        </p:spPr>
      </p:pic>
    </p:spTree>
    <p:extLst>
      <p:ext uri="{BB962C8B-B14F-4D97-AF65-F5344CB8AC3E}">
        <p14:creationId xmlns:p14="http://schemas.microsoft.com/office/powerpoint/2010/main" val="26087861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2605</TotalTime>
  <Words>3699</Words>
  <Application>Microsoft Office PowerPoint</Application>
  <PresentationFormat>On-screen Show (4:3)</PresentationFormat>
  <Paragraphs>644</Paragraphs>
  <Slides>75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Book Antiqua</vt:lpstr>
      <vt:lpstr>Calibri</vt:lpstr>
      <vt:lpstr>Century Schoolbook</vt:lpstr>
      <vt:lpstr>Wingdings</vt:lpstr>
      <vt:lpstr>Wingdings 2</vt:lpstr>
      <vt:lpstr>Oriel</vt:lpstr>
      <vt:lpstr> FOIA and OMA The Basics and Beyond</vt:lpstr>
      <vt:lpstr>FOIA UPDATES</vt:lpstr>
      <vt:lpstr>FOIA Officer </vt:lpstr>
      <vt:lpstr>Life cycle of a FOIA Request</vt:lpstr>
      <vt:lpstr>What do I do with this FOIA request???</vt:lpstr>
      <vt:lpstr>Conduct a reasonable search</vt:lpstr>
      <vt:lpstr>Respond to request</vt:lpstr>
      <vt:lpstr>What should be in a denial letter?</vt:lpstr>
      <vt:lpstr>If you are lucky, that is the end of the FOIA request’s life cycle</vt:lpstr>
      <vt:lpstr>Personal Devices</vt:lpstr>
      <vt:lpstr>Are records on personal devices “Public Records?”</vt:lpstr>
      <vt:lpstr>Electronic communications</vt:lpstr>
      <vt:lpstr>Is a “Public body” just the governing board?</vt:lpstr>
      <vt:lpstr>What’s a FOIA Officer to Do?</vt:lpstr>
      <vt:lpstr>Lessons learned</vt:lpstr>
      <vt:lpstr>Ongoing investigations</vt:lpstr>
      <vt:lpstr>Exemption for ongoing investigations</vt:lpstr>
      <vt:lpstr>How to correctly assert 7(1)(d)</vt:lpstr>
      <vt:lpstr>LESSONS LEARNED</vt:lpstr>
      <vt:lpstr>Employee complaints and investigations  </vt:lpstr>
      <vt:lpstr>Exemption 7(1)(c)</vt:lpstr>
      <vt:lpstr>Harassment investigations</vt:lpstr>
      <vt:lpstr>Lessons learned  </vt:lpstr>
      <vt:lpstr>Crash reports</vt:lpstr>
      <vt:lpstr>Can you redact private information from crash reports?</vt:lpstr>
      <vt:lpstr>Lessons learned</vt:lpstr>
      <vt:lpstr>Safety</vt:lpstr>
      <vt:lpstr>Security exemption </vt:lpstr>
      <vt:lpstr>Surveillance footage </vt:lpstr>
      <vt:lpstr>LESSONS LEARNED</vt:lpstr>
      <vt:lpstr>Private entities Performing government function</vt:lpstr>
      <vt:lpstr>Section 7(2)</vt:lpstr>
      <vt:lpstr>Medical services in Jail</vt:lpstr>
      <vt:lpstr>Lessons learned</vt:lpstr>
      <vt:lpstr>GIS DATA    </vt:lpstr>
      <vt:lpstr>Computer Geographic systems</vt:lpstr>
      <vt:lpstr>Request for GIS data</vt:lpstr>
      <vt:lpstr>PowerPoint Presentation</vt:lpstr>
      <vt:lpstr>Court holds that exemption applies</vt:lpstr>
      <vt:lpstr>County did not waive exemption</vt:lpstr>
      <vt:lpstr>OPEN questions after Hurlbert v. Jo Daviess</vt:lpstr>
      <vt:lpstr>Lessons Learned </vt:lpstr>
      <vt:lpstr>Database file layouts</vt:lpstr>
      <vt:lpstr>Exemption 7(1)(o)</vt:lpstr>
      <vt:lpstr>Red-light camera enforcement database</vt:lpstr>
      <vt:lpstr>Lessons Learned</vt:lpstr>
      <vt:lpstr>FINAL thoughts on FOIA  </vt:lpstr>
      <vt:lpstr>Open Meetings act update</vt:lpstr>
      <vt:lpstr>OMA Quick refresher</vt:lpstr>
      <vt:lpstr>Avoid improper meetings </vt:lpstr>
      <vt:lpstr>Minutes</vt:lpstr>
      <vt:lpstr>Closed session</vt:lpstr>
      <vt:lpstr>Common closed session exemptions</vt:lpstr>
      <vt:lpstr>Voting</vt:lpstr>
      <vt:lpstr>Public Comment and recording</vt:lpstr>
      <vt:lpstr>Training is not optional</vt:lpstr>
      <vt:lpstr>   Agenda Pitfalls    </vt:lpstr>
      <vt:lpstr>Section 2.02(c) </vt:lpstr>
      <vt:lpstr>Agenda items should be substantive  </vt:lpstr>
      <vt:lpstr>PowerPoint Presentation</vt:lpstr>
      <vt:lpstr>Slightly better, but still not good enough…</vt:lpstr>
      <vt:lpstr>Lessons Learned</vt:lpstr>
      <vt:lpstr>Improper meeting    </vt:lpstr>
      <vt:lpstr>Meeting definition</vt:lpstr>
      <vt:lpstr>Meet and Greet violates OMA</vt:lpstr>
      <vt:lpstr>Lessons learned</vt:lpstr>
      <vt:lpstr>Closed session pitfalls</vt:lpstr>
      <vt:lpstr>Litigation exception </vt:lpstr>
      <vt:lpstr>Litigation exception invoked improperly</vt:lpstr>
      <vt:lpstr>PowerPoint Presentation</vt:lpstr>
      <vt:lpstr>Lessons learned </vt:lpstr>
      <vt:lpstr>Purchase or lease of real estate   </vt:lpstr>
      <vt:lpstr>Exemption 2(c)(5)</vt:lpstr>
      <vt:lpstr>Board goes well beyond discussion of purchase or lease of property</vt:lpstr>
      <vt:lpstr>FINAL thoughts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Sunshine Laws 2019 Update</dc:title>
  <dc:creator>Jane May</dc:creator>
  <cp:lastModifiedBy>Jane May</cp:lastModifiedBy>
  <cp:revision>134</cp:revision>
  <cp:lastPrinted>2019-06-10T19:41:02Z</cp:lastPrinted>
  <dcterms:created xsi:type="dcterms:W3CDTF">2019-05-31T15:41:53Z</dcterms:created>
  <dcterms:modified xsi:type="dcterms:W3CDTF">2023-05-19T16:31:08Z</dcterms:modified>
</cp:coreProperties>
</file>